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319" r:id="rId5"/>
    <p:sldId id="320" r:id="rId6"/>
    <p:sldId id="322" r:id="rId7"/>
    <p:sldId id="323" r:id="rId8"/>
    <p:sldId id="273" r:id="rId9"/>
    <p:sldId id="264" r:id="rId10"/>
    <p:sldId id="263" r:id="rId11"/>
    <p:sldId id="284" r:id="rId12"/>
    <p:sldId id="285" r:id="rId13"/>
    <p:sldId id="265" r:id="rId14"/>
    <p:sldId id="283" r:id="rId15"/>
    <p:sldId id="286" r:id="rId16"/>
    <p:sldId id="288" r:id="rId17"/>
    <p:sldId id="289" r:id="rId18"/>
    <p:sldId id="274" r:id="rId19"/>
    <p:sldId id="290" r:id="rId20"/>
    <p:sldId id="291" r:id="rId21"/>
    <p:sldId id="292" r:id="rId22"/>
    <p:sldId id="293" r:id="rId23"/>
    <p:sldId id="294" r:id="rId24"/>
    <p:sldId id="269" r:id="rId25"/>
    <p:sldId id="295" r:id="rId26"/>
    <p:sldId id="272" r:id="rId27"/>
  </p:sldIdLst>
  <p:sldSz cx="12192000" cy="6858000"/>
  <p:notesSz cx="6858000" cy="9144000"/>
  <p:embeddedFontLst>
    <p:embeddedFont>
      <p:font typeface="Calibri Light" panose="020F0302020204030204" pitchFamily="34" charset="0"/>
      <p:regular r:id="rId28"/>
      <p:italic r:id="rId29"/>
    </p:embeddedFont>
    <p:embeddedFont>
      <p:font typeface="Calibri" panose="020F0502020204030204" pitchFamily="34" charset="0"/>
      <p:regular r:id="rId30"/>
      <p:bold r:id="rId31"/>
      <p:italic r:id="rId32"/>
      <p:boldItalic r:id="rId33"/>
    </p:embeddedFont>
    <p:embeddedFont>
      <p:font typeface="Tahoma" panose="020B0604030504040204" pitchFamily="34" charset="0"/>
      <p:regular r:id="rId34"/>
      <p:bold r:id="rId35"/>
    </p:embeddedFont>
    <p:embeddedFont>
      <p:font typeface="Segoe UI Symbol" panose="020B0502040204020203" pitchFamily="34" charset="0"/>
      <p:regular r:id="rId36"/>
    </p:embeddedFont>
    <p:embeddedFont>
      <p:font typeface="Segoe UI Emoji" panose="020B0502040204020203" pitchFamily="34" charset="0"/>
      <p:regular r:id="rId37"/>
    </p:embeddedFont>
    <p:embeddedFont>
      <p:font typeface="楷体" panose="02010609060101010101" pitchFamily="49" charset="-122"/>
      <p:regular r:id="rId38"/>
    </p:embeddedFont>
    <p:embeddedFont>
      <p:font typeface="Segoe UI Black" panose="020B0A02040204020203" pitchFamily="34" charset="0"/>
      <p:bold r:id="rId39"/>
      <p:boldItalic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8FD1"/>
    <a:srgbClr val="3383CB"/>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08" autoAdjust="0"/>
    <p:restoredTop sz="94660"/>
  </p:normalViewPr>
  <p:slideViewPr>
    <p:cSldViewPr snapToGrid="0">
      <p:cViewPr>
        <p:scale>
          <a:sx n="82" d="100"/>
          <a:sy n="82" d="100"/>
        </p:scale>
        <p:origin x="294" y="549"/>
      </p:cViewPr>
      <p:guideLst>
        <p:guide orient="horz" pos="2159"/>
        <p:guide pos="38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FF96A0B-D013-4F07-80AC-CA47C8F94CA0}" type="datetimeFigureOut">
              <a:rPr lang="zh-CN" altLang="en-US" smtClean="0"/>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F80BA7-3816-42AE-A7C0-0A497978291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F96A0B-D013-4F07-80AC-CA47C8F94CA0}" type="datetimeFigureOut">
              <a:rPr lang="zh-CN" altLang="en-US" smtClean="0"/>
              <a:t>2018/6/15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6F80BA7-3816-42AE-A7C0-0A497978291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96A0B-D013-4F07-80AC-CA47C8F94CA0}" type="datetimeFigureOut">
              <a:rPr lang="zh-CN" altLang="en-US" smtClean="0"/>
              <a:t>2018/6/15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0BA7-3816-42AE-A7C0-0A497978291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p:cNvGrpSpPr/>
        <p:nvPr/>
      </p:nvGrpSpPr>
      <p:grpSpPr>
        <a:xfrm>
          <a:off x="0" y="0"/>
          <a:ext cx="0" cy="0"/>
          <a:chOff x="0" y="0"/>
          <a:chExt cx="0" cy="0"/>
        </a:xfrm>
      </p:grpSpPr>
      <p:sp>
        <p:nvSpPr>
          <p:cNvPr id="3" name="直角三角形 2"/>
          <p:cNvSpPr/>
          <p:nvPr/>
        </p:nvSpPr>
        <p:spPr>
          <a:xfrm>
            <a:off x="0" y="2978727"/>
            <a:ext cx="7897092" cy="3879273"/>
          </a:xfrm>
          <a:prstGeom prst="rtTriangl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flipH="1">
            <a:off x="1274618" y="789709"/>
            <a:ext cx="10917382" cy="6068292"/>
          </a:xfrm>
          <a:prstGeom prst="rtTriangl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ctrTitle"/>
          </p:nvPr>
        </p:nvSpPr>
        <p:spPr>
          <a:xfrm>
            <a:off x="6702425" y="1252855"/>
            <a:ext cx="4518660" cy="1856105"/>
          </a:xfrm>
        </p:spPr>
        <p:txBody>
          <a:bodyPr>
            <a:noAutofit/>
          </a:bodyPr>
          <a:lstStyle/>
          <a:p>
            <a:r>
              <a:rPr lang="en-US" altLang="zh-CN" sz="8800" b="1" dirty="0" smtClean="0">
                <a:solidFill>
                  <a:schemeClr val="bg1"/>
                </a:solidFill>
                <a:latin typeface="Segoe UI Emoji" panose="020B0502040204020203" pitchFamily="34" charset="0"/>
                <a:ea typeface="Segoe UI Emoji" panose="020B0502040204020203" pitchFamily="34" charset="0"/>
              </a:rPr>
              <a:t>WetHair</a:t>
            </a:r>
          </a:p>
        </p:txBody>
      </p:sp>
      <p:sp>
        <p:nvSpPr>
          <p:cNvPr id="7" name="文本框 6"/>
          <p:cNvSpPr txBox="1"/>
          <p:nvPr/>
        </p:nvSpPr>
        <p:spPr>
          <a:xfrm>
            <a:off x="6784975" y="2978785"/>
            <a:ext cx="5620385" cy="1568450"/>
          </a:xfrm>
          <a:prstGeom prst="rect">
            <a:avLst/>
          </a:prstGeom>
          <a:noFill/>
        </p:spPr>
        <p:txBody>
          <a:bodyPr wrap="square" rtlCol="0">
            <a:spAutoFit/>
          </a:bodyPr>
          <a:lstStyle/>
          <a:p>
            <a:r>
              <a:rPr lang="en-US" altLang="zh-CN" sz="3200" b="1" dirty="0" smtClean="0">
                <a:solidFill>
                  <a:schemeClr val="bg1"/>
                </a:solidFill>
                <a:latin typeface="Segoe UI Emoji" panose="020B0502040204020203" pitchFamily="34" charset="0"/>
                <a:ea typeface="Segoe UI Emoji" panose="020B0502040204020203" pitchFamily="34" charset="0"/>
                <a:cs typeface="Tahoma" panose="020B0604030504040204" pitchFamily="34" charset="0"/>
              </a:rPr>
              <a:t>A Multi-Scale Model for Simulating Liquid-Hair Interactions</a:t>
            </a:r>
          </a:p>
        </p:txBody>
      </p:sp>
      <p:sp>
        <p:nvSpPr>
          <p:cNvPr id="8" name="文本框 7"/>
          <p:cNvSpPr txBox="1"/>
          <p:nvPr/>
        </p:nvSpPr>
        <p:spPr>
          <a:xfrm>
            <a:off x="6379845" y="4827270"/>
            <a:ext cx="5531485" cy="414020"/>
          </a:xfrm>
          <a:prstGeom prst="rect">
            <a:avLst/>
          </a:prstGeom>
          <a:solidFill>
            <a:schemeClr val="accent1">
              <a:lumMod val="75000"/>
            </a:schemeClr>
          </a:solidFill>
        </p:spPr>
        <p:txBody>
          <a:bodyPr wrap="square" rtlCol="0">
            <a:spAutoFit/>
          </a:bodyPr>
          <a:lstStyle/>
          <a:p>
            <a:r>
              <a:rPr lang="zh-CN" altLang="en-US" sz="2100" dirty="0">
                <a:solidFill>
                  <a:schemeClr val="bg1"/>
                </a:solidFill>
                <a:latin typeface="Tahoma" panose="020B0604030504040204" pitchFamily="34" charset="0"/>
                <a:cs typeface="Tahoma" panose="020B0604030504040204" pitchFamily="34" charset="0"/>
              </a:rPr>
              <a:t>郑映雪 朱志儒  郑宇骁 吴德崇 吴岳洲 张境文</a:t>
            </a:r>
          </a:p>
        </p:txBody>
      </p:sp>
    </p:spTree>
  </p:cSld>
  <p:clrMapOvr>
    <a:masterClrMapping/>
  </p:clrMapOvr>
  <p:transition spd="med">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764" y="3444143"/>
            <a:ext cx="7105955" cy="34138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64" y="1177111"/>
            <a:ext cx="7101191" cy="2281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4764" y="57147"/>
            <a:ext cx="5899700" cy="1000238"/>
            <a:chOff x="-4764" y="57147"/>
            <a:chExt cx="5899700" cy="1000238"/>
          </a:xfrm>
        </p:grpSpPr>
        <p:grpSp>
          <p:nvGrpSpPr>
            <p:cNvPr id="27" name="组合 26"/>
            <p:cNvGrpSpPr/>
            <p:nvPr/>
          </p:nvGrpSpPr>
          <p:grpSpPr>
            <a:xfrm>
              <a:off x="-4764" y="57147"/>
              <a:ext cx="5888396" cy="914404"/>
              <a:chOff x="-4764" y="57147"/>
              <a:chExt cx="5888396" cy="914404"/>
            </a:xfrm>
          </p:grpSpPr>
          <p:sp>
            <p:nvSpPr>
              <p:cNvPr id="29" name="文本框 28"/>
              <p:cNvSpPr txBox="1"/>
              <p:nvPr/>
            </p:nvSpPr>
            <p:spPr>
              <a:xfrm>
                <a:off x="1040170" y="57147"/>
                <a:ext cx="4843462" cy="629920"/>
              </a:xfrm>
              <a:prstGeom prst="rect">
                <a:avLst/>
              </a:prstGeom>
              <a:noFill/>
            </p:spPr>
            <p:txBody>
              <a:bodyPr wrap="square" rtlCol="0">
                <a:spAutoFit/>
              </a:bodyPr>
              <a:lstStyle/>
              <a:p>
                <a:r>
                  <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sym typeface="+mn-ea"/>
                  </a:rPr>
                  <a:t>液体从头发表面流动</a:t>
                </a:r>
                <a:endParaRPr lang="zh-CN" altLang="en-US" sz="3500" b="1" dirty="0">
                  <a:solidFill>
                    <a:schemeClr val="accent1">
                      <a:lumMod val="75000"/>
                    </a:schemeClr>
                  </a:solidFill>
                  <a:latin typeface="Segoe UI Emoji" panose="020B0502040204020203" pitchFamily="34" charset="0"/>
                  <a:cs typeface="Segoe UI Black" panose="020B0A02040204020203" pitchFamily="34" charset="0"/>
                </a:endParaRPr>
              </a:p>
            </p:txBody>
          </p:sp>
          <p:grpSp>
            <p:nvGrpSpPr>
              <p:cNvPr id="30" name="组合 29"/>
              <p:cNvGrpSpPr/>
              <p:nvPr/>
            </p:nvGrpSpPr>
            <p:grpSpPr>
              <a:xfrm>
                <a:off x="-4764" y="57152"/>
                <a:ext cx="981293" cy="914399"/>
                <a:chOff x="-4764" y="57152"/>
                <a:chExt cx="981293" cy="914399"/>
              </a:xfrm>
            </p:grpSpPr>
            <p:sp>
              <p:nvSpPr>
                <p:cNvPr id="31" name="矩形 30"/>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764" y="57152"/>
                  <a:ext cx="704852" cy="914399"/>
                  <a:chOff x="-4764" y="57152"/>
                  <a:chExt cx="704852" cy="914399"/>
                </a:xfrm>
              </p:grpSpPr>
              <p:sp>
                <p:nvSpPr>
                  <p:cNvPr id="33" name="矩形 32"/>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86372" y="57152"/>
                    <a:ext cx="575833" cy="914399"/>
                    <a:chOff x="86372" y="57152"/>
                    <a:chExt cx="575833" cy="914399"/>
                  </a:xfrm>
                </p:grpSpPr>
                <p:sp>
                  <p:nvSpPr>
                    <p:cNvPr id="35" name="文本框 34"/>
                    <p:cNvSpPr txBox="1"/>
                    <p:nvPr/>
                  </p:nvSpPr>
                  <p:spPr>
                    <a:xfrm>
                      <a:off x="124255" y="57152"/>
                      <a:ext cx="332509" cy="769441"/>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36" name="文本框 35"/>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28" name="文本框 27"/>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r>
                <a:rPr lang="zh-CN" altLang="en-US" sz="2300" dirty="0">
                  <a:solidFill>
                    <a:schemeClr val="bg2">
                      <a:lumMod val="50000"/>
                    </a:schemeClr>
                  </a:solidFill>
                  <a:latin typeface="楷体" panose="02010609060101010101" charset="-122"/>
                  <a:ea typeface="楷体" panose="02010609060101010101" charset="-122"/>
                </a:rPr>
                <a:t>模拟观察</a:t>
              </a:r>
            </a:p>
          </p:txBody>
        </p:sp>
      </p:grpSp>
      <p:cxnSp>
        <p:nvCxnSpPr>
          <p:cNvPr id="37" name="直接连接符 36"/>
          <p:cNvCxnSpPr/>
          <p:nvPr/>
        </p:nvCxnSpPr>
        <p:spPr>
          <a:xfrm flipV="1">
            <a:off x="-4764" y="1340066"/>
            <a:ext cx="7600950" cy="1106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0" y="3264595"/>
            <a:ext cx="7600950" cy="1106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9" name="图片 48" descr="E:\图片2.png图片2"/>
          <p:cNvPicPr preferRelativeResize="0">
            <a:picLocks noChangeAspect="1"/>
          </p:cNvPicPr>
          <p:nvPr/>
        </p:nvPicPr>
        <p:blipFill>
          <a:blip r:embed="rId2"/>
          <a:srcRect/>
          <a:stretch>
            <a:fillRect/>
          </a:stretch>
        </p:blipFill>
        <p:spPr>
          <a:xfrm>
            <a:off x="6466205" y="0"/>
            <a:ext cx="5725795" cy="6858000"/>
          </a:xfrm>
          <a:custGeom>
            <a:avLst/>
            <a:gdLst>
              <a:gd name="connsiteX0" fmla="*/ 515974 w 6243289"/>
              <a:gd name="connsiteY0" fmla="*/ 0 h 6858000"/>
              <a:gd name="connsiteX1" fmla="*/ 6243289 w 6243289"/>
              <a:gd name="connsiteY1" fmla="*/ 0 h 6858000"/>
              <a:gd name="connsiteX2" fmla="*/ 6243289 w 6243289"/>
              <a:gd name="connsiteY2" fmla="*/ 6858000 h 6858000"/>
              <a:gd name="connsiteX3" fmla="*/ 521521 w 6243289"/>
              <a:gd name="connsiteY3" fmla="*/ 6858000 h 6858000"/>
              <a:gd name="connsiteX4" fmla="*/ 521521 w 6243289"/>
              <a:gd name="connsiteY4" fmla="*/ 3911599 h 6858000"/>
              <a:gd name="connsiteX5" fmla="*/ 520376 w 6243289"/>
              <a:gd name="connsiteY5" fmla="*/ 3911599 h 6858000"/>
              <a:gd name="connsiteX6" fmla="*/ 0 w 6243289"/>
              <a:gd name="connsiteY6" fmla="*/ 3429001 h 6858000"/>
              <a:gd name="connsiteX7" fmla="*/ 0 w 6243289"/>
              <a:gd name="connsiteY7" fmla="*/ 3428998 h 6858000"/>
              <a:gd name="connsiteX8" fmla="*/ 520378 w 6243289"/>
              <a:gd name="connsiteY8" fmla="*/ 2946398 h 6858000"/>
              <a:gd name="connsiteX9" fmla="*/ 515974 w 6243289"/>
              <a:gd name="connsiteY9" fmla="*/ 294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43289" h="6858000">
                <a:moveTo>
                  <a:pt x="515974" y="0"/>
                </a:moveTo>
                <a:lnTo>
                  <a:pt x="6243289" y="0"/>
                </a:lnTo>
                <a:lnTo>
                  <a:pt x="6243289" y="6858000"/>
                </a:lnTo>
                <a:lnTo>
                  <a:pt x="521521" y="6858000"/>
                </a:lnTo>
                <a:lnTo>
                  <a:pt x="521521" y="3911599"/>
                </a:lnTo>
                <a:lnTo>
                  <a:pt x="520376" y="3911599"/>
                </a:lnTo>
                <a:lnTo>
                  <a:pt x="0" y="3429001"/>
                </a:lnTo>
                <a:lnTo>
                  <a:pt x="0" y="3428998"/>
                </a:lnTo>
                <a:lnTo>
                  <a:pt x="520378" y="2946398"/>
                </a:lnTo>
                <a:lnTo>
                  <a:pt x="515974" y="2946398"/>
                </a:lnTo>
                <a:close/>
              </a:path>
            </a:pathLst>
          </a:custGeom>
          <a:blipFill rotWithShape="1">
            <a:blip r:embed="rId3"/>
            <a:stretch>
              <a:fillRect/>
            </a:stretch>
          </a:blipFill>
          <a:ln>
            <a:noFill/>
          </a:ln>
        </p:spPr>
      </p:pic>
      <p:sp>
        <p:nvSpPr>
          <p:cNvPr id="54" name="直角三角形 53"/>
          <p:cNvSpPr/>
          <p:nvPr/>
        </p:nvSpPr>
        <p:spPr>
          <a:xfrm flipV="1">
            <a:off x="6467038" y="-4"/>
            <a:ext cx="5724962" cy="1177111"/>
          </a:xfrm>
          <a:prstGeom prst="rtTriangle">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直角三角形 54"/>
          <p:cNvSpPr/>
          <p:nvPr/>
        </p:nvSpPr>
        <p:spPr>
          <a:xfrm rot="10800000" flipV="1">
            <a:off x="6467038" y="5680889"/>
            <a:ext cx="5724962" cy="1177111"/>
          </a:xfrm>
          <a:prstGeom prst="rtTriangle">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176325" y="3819046"/>
            <a:ext cx="6126945" cy="3230245"/>
          </a:xfrm>
          <a:prstGeom prst="rect">
            <a:avLst/>
          </a:prstGeom>
          <a:noFill/>
        </p:spPr>
        <p:txBody>
          <a:bodyPr wrap="square" rtlCol="0">
            <a:spAutoFit/>
          </a:bodyPr>
          <a:lstStyle/>
          <a:p>
            <a:r>
              <a:rPr lang="en-US" altLang="zh-CN" sz="2400" dirty="0">
                <a:solidFill>
                  <a:schemeClr val="bg1"/>
                </a:solidFill>
                <a:ea typeface="Tahoma" panose="020B0604030504040204" pitchFamily="34" charset="0"/>
                <a:cs typeface="Tahoma" panose="020B0604030504040204" pitchFamily="34" charset="0"/>
              </a:rPr>
              <a:t>        </a:t>
            </a:r>
            <a:r>
              <a:rPr lang="en-US" altLang="zh-CN" sz="2400" dirty="0" err="1">
                <a:solidFill>
                  <a:schemeClr val="bg1"/>
                </a:solidFill>
                <a:latin typeface="楷体" panose="02010609060101010101" charset="-122"/>
                <a:ea typeface="楷体" panose="02010609060101010101" charset="-122"/>
                <a:cs typeface="Tahoma" panose="020B0604030504040204" pitchFamily="34" charset="0"/>
              </a:rPr>
              <a:t>通过模拟观察：当头发绕中心点旋转时，离心力导致液体流向和流出尖端</a:t>
            </a:r>
            <a:r>
              <a:rPr lang="en-US" altLang="zh-CN" sz="2400" dirty="0">
                <a:solidFill>
                  <a:schemeClr val="bg1"/>
                </a:solidFill>
                <a:latin typeface="楷体" panose="02010609060101010101" charset="-122"/>
                <a:ea typeface="楷体" panose="02010609060101010101" charset="-122"/>
                <a:cs typeface="Tahoma" panose="020B0604030504040204" pitchFamily="34" charset="0"/>
              </a:rPr>
              <a:t>。 </a:t>
            </a:r>
            <a:r>
              <a:rPr lang="en-US" altLang="zh-CN" sz="2400" dirty="0" err="1" smtClean="0">
                <a:solidFill>
                  <a:schemeClr val="bg1"/>
                </a:solidFill>
                <a:latin typeface="楷体" panose="02010609060101010101" charset="-122"/>
                <a:ea typeface="楷体" panose="02010609060101010101" charset="-122"/>
                <a:cs typeface="Tahoma" panose="020B0604030504040204" pitchFamily="34" charset="0"/>
              </a:rPr>
              <a:t>比较没有</a:t>
            </a:r>
            <a:r>
              <a:rPr lang="en-US" altLang="zh-CN" sz="2400" dirty="0" err="1">
                <a:solidFill>
                  <a:schemeClr val="bg1"/>
                </a:solidFill>
                <a:latin typeface="楷体" panose="02010609060101010101" charset="-122"/>
                <a:ea typeface="楷体" panose="02010609060101010101" charset="-122"/>
                <a:cs typeface="Tahoma" panose="020B0604030504040204" pitchFamily="34" charset="0"/>
              </a:rPr>
              <a:t>（左）和有（右）惯性力的模拟</a:t>
            </a:r>
            <a:r>
              <a:rPr lang="en-US" altLang="zh-CN" sz="2400" dirty="0">
                <a:solidFill>
                  <a:schemeClr val="bg1"/>
                </a:solidFill>
                <a:latin typeface="楷体" panose="02010609060101010101" charset="-122"/>
                <a:ea typeface="楷体" panose="02010609060101010101" charset="-122"/>
                <a:cs typeface="Tahoma" panose="020B0604030504040204" pitchFamily="34" charset="0"/>
              </a:rPr>
              <a:t>。 </a:t>
            </a:r>
            <a:r>
              <a:rPr lang="en-US" altLang="zh-CN" sz="2400" dirty="0" err="1">
                <a:solidFill>
                  <a:schemeClr val="bg1"/>
                </a:solidFill>
                <a:latin typeface="楷体" panose="02010609060101010101" charset="-122"/>
                <a:ea typeface="楷体" panose="02010609060101010101" charset="-122"/>
                <a:cs typeface="Tahoma" panose="020B0604030504040204" pitchFamily="34" charset="0"/>
              </a:rPr>
              <a:t>时间片是从底部逆时针顺序显示。可以发现模拟情况是较为理想的</a:t>
            </a:r>
            <a:r>
              <a:rPr lang="en-US" altLang="zh-CN" sz="2400" dirty="0">
                <a:solidFill>
                  <a:schemeClr val="bg1"/>
                </a:solidFill>
                <a:latin typeface="楷体" panose="02010609060101010101" charset="-122"/>
                <a:ea typeface="楷体" panose="02010609060101010101" charset="-122"/>
                <a:cs typeface="Tahoma" panose="020B0604030504040204" pitchFamily="34" charset="0"/>
              </a:rPr>
              <a:t>。</a:t>
            </a:r>
          </a:p>
          <a:p>
            <a:endParaRPr lang="en-US" altLang="zh-CN" sz="2400" dirty="0">
              <a:solidFill>
                <a:schemeClr val="bg1"/>
              </a:solidFill>
              <a:latin typeface="楷体" panose="02010609060101010101" charset="-122"/>
              <a:ea typeface="楷体" panose="02010609060101010101" charset="-122"/>
              <a:cs typeface="Tahoma" panose="020B0604030504040204" pitchFamily="34" charset="0"/>
            </a:endParaRPr>
          </a:p>
          <a:p>
            <a:endParaRPr lang="zh-CN" altLang="en-US" sz="2400" dirty="0"/>
          </a:p>
          <a:p>
            <a:endParaRPr lang="zh-CN" altLang="en-US" dirty="0"/>
          </a:p>
          <a:p>
            <a:endParaRPr lang="zh-CN" altLang="en-US" dirty="0"/>
          </a:p>
        </p:txBody>
      </p:sp>
      <p:pic>
        <p:nvPicPr>
          <p:cNvPr id="3" name="图片 3"/>
          <p:cNvPicPr>
            <a:picLocks noChangeAspect="1"/>
          </p:cNvPicPr>
          <p:nvPr/>
        </p:nvPicPr>
        <p:blipFill>
          <a:blip r:embed="rId4"/>
          <a:stretch>
            <a:fillRect/>
          </a:stretch>
        </p:blipFill>
        <p:spPr>
          <a:xfrm>
            <a:off x="1040130" y="1350645"/>
            <a:ext cx="4373880" cy="1889760"/>
          </a:xfrm>
          <a:prstGeom prst="rect">
            <a:avLst/>
          </a:prstGeom>
        </p:spPr>
      </p:pic>
    </p:spTree>
  </p:cSld>
  <p:clrMapOvr>
    <a:masterClrMapping/>
  </p:clrMapOvr>
  <p:transition spd="med">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液体从头发表面流动</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9441"/>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r>
                <a:rPr lang="zh-CN" altLang="en-US" sz="2300" dirty="0">
                  <a:solidFill>
                    <a:schemeClr val="bg2">
                      <a:lumMod val="50000"/>
                    </a:schemeClr>
                  </a:solidFill>
                  <a:latin typeface="楷体" panose="02010609060101010101" charset="-122"/>
                  <a:ea typeface="楷体" panose="02010609060101010101" charset="-122"/>
                </a:rPr>
                <a:t>毛细流动</a:t>
              </a: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2597150" y="3466465"/>
            <a:ext cx="6997065" cy="2306955"/>
          </a:xfrm>
          <a:prstGeom prst="rect">
            <a:avLst/>
          </a:prstGeom>
          <a:noFill/>
        </p:spPr>
        <p:txBody>
          <a:bodyPr wrap="square" rtlCol="0">
            <a:spAutoFit/>
          </a:bodyPr>
          <a:lstStyle/>
          <a:p>
            <a:pPr fontAlgn="auto">
              <a:lnSpc>
                <a:spcPct val="150000"/>
              </a:lnSpc>
            </a:pPr>
            <a:r>
              <a:rPr lang="en-US" altLang="zh-CN" sz="2400" smtClean="0">
                <a:latin typeface="Arial" panose="020B0604020202020204" pitchFamily="34" charset="0"/>
                <a:ea typeface="楷体" panose="02010609060101010101" charset="-122"/>
              </a:rPr>
              <a:t>      液体沿着头发流动时，除了沿着一束头发往下流动，还有可能横跨多束头发流动。这种现象可以在许多其他方面看到。术语叫做毛细流动。毛细流动在横向方向上缓慢传播主要是由压力差造成的。</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218815" y="1333500"/>
            <a:ext cx="5319395" cy="1844675"/>
          </a:xfrm>
          <a:prstGeom prst="rect">
            <a:avLst/>
          </a:prstGeom>
          <a:noFill/>
          <a:ln>
            <a:noFill/>
          </a:ln>
        </p:spPr>
      </p:pic>
    </p:spTree>
  </p:cSld>
  <p:clrMapOvr>
    <a:masterClrMapping/>
  </p:clrMapOvr>
  <p:transition spd="med">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液体从头发表面流动</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9441"/>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r>
                <a:rPr lang="zh-CN" altLang="en-US" sz="2300" dirty="0">
                  <a:solidFill>
                    <a:schemeClr val="bg2">
                      <a:lumMod val="50000"/>
                    </a:schemeClr>
                  </a:solidFill>
                  <a:latin typeface="楷体" panose="02010609060101010101" charset="-122"/>
                  <a:ea typeface="楷体" panose="02010609060101010101" charset="-122"/>
                </a:rPr>
                <a:t>构造方程</a:t>
              </a: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2738755" y="1707515"/>
            <a:ext cx="6997065" cy="2862322"/>
          </a:xfrm>
          <a:prstGeom prst="rect">
            <a:avLst/>
          </a:prstGeom>
          <a:noFill/>
        </p:spPr>
        <p:txBody>
          <a:bodyPr wrap="square" rtlCol="0">
            <a:spAutoFit/>
          </a:bodyPr>
          <a:lstStyle/>
          <a:p>
            <a:pPr fontAlgn="auto">
              <a:lnSpc>
                <a:spcPct val="150000"/>
              </a:lnSpc>
            </a:pPr>
            <a:r>
              <a:rPr lang="zh-CN" altLang="en-US" sz="2400" dirty="0" smtClean="0">
                <a:latin typeface="Arial" panose="020B0604020202020204" pitchFamily="34" charset="0"/>
                <a:ea typeface="楷体" panose="02010609060101010101" charset="-122"/>
              </a:rPr>
              <a:t>此</a:t>
            </a:r>
            <a:r>
              <a:rPr lang="en-US" altLang="zh-CN" sz="2400" dirty="0" err="1" smtClean="0">
                <a:latin typeface="Arial" panose="020B0604020202020204" pitchFamily="34" charset="0"/>
                <a:ea typeface="楷体" panose="02010609060101010101" charset="-122"/>
              </a:rPr>
              <a:t>方程适用于这种情况</a:t>
            </a:r>
            <a:r>
              <a:rPr lang="en-US" altLang="zh-CN" sz="2400" dirty="0" smtClean="0">
                <a:latin typeface="Arial" panose="020B0604020202020204" pitchFamily="34" charset="0"/>
                <a:ea typeface="楷体" panose="02010609060101010101" charset="-122"/>
              </a:rPr>
              <a:t>：</a:t>
            </a:r>
          </a:p>
          <a:p>
            <a:pPr fontAlgn="auto">
              <a:lnSpc>
                <a:spcPct val="150000"/>
              </a:lnSpc>
            </a:pPr>
            <a:endParaRPr lang="en-US" altLang="zh-CN" sz="2400" dirty="0" smtClean="0">
              <a:latin typeface="Arial" panose="020B0604020202020204" pitchFamily="34" charset="0"/>
              <a:ea typeface="楷体" panose="02010609060101010101" charset="-122"/>
            </a:endParaRPr>
          </a:p>
          <a:p>
            <a:pPr fontAlgn="auto">
              <a:lnSpc>
                <a:spcPct val="150000"/>
              </a:lnSpc>
            </a:pPr>
            <a:endParaRPr lang="en-US" altLang="zh-CN" sz="2400" dirty="0" smtClean="0">
              <a:latin typeface="Arial" panose="020B0604020202020204" pitchFamily="34" charset="0"/>
              <a:ea typeface="楷体" panose="02010609060101010101" charset="-122"/>
            </a:endParaRPr>
          </a:p>
          <a:p>
            <a:pPr fontAlgn="auto">
              <a:lnSpc>
                <a:spcPct val="150000"/>
              </a:lnSpc>
            </a:pPr>
            <a:endParaRPr lang="en-US" altLang="zh-CN" sz="2400" dirty="0" smtClean="0">
              <a:latin typeface="Arial" panose="020B0604020202020204" pitchFamily="34" charset="0"/>
              <a:ea typeface="楷体" panose="02010609060101010101" charset="-122"/>
            </a:endParaRPr>
          </a:p>
          <a:p>
            <a:pPr fontAlgn="auto">
              <a:lnSpc>
                <a:spcPct val="150000"/>
              </a:lnSpc>
            </a:pPr>
            <a:r>
              <a:rPr lang="en-US" altLang="zh-CN" sz="2400" dirty="0" err="1" smtClean="0">
                <a:latin typeface="Arial" panose="020B0604020202020204" pitchFamily="34" charset="0"/>
                <a:ea typeface="楷体" panose="02010609060101010101" charset="-122"/>
              </a:rPr>
              <a:t>其中r</a:t>
            </a:r>
            <a:r>
              <a:rPr lang="en-US" altLang="zh-CN" sz="2400" dirty="0" err="1" smtClean="0">
                <a:latin typeface="Arial" panose="020B0604020202020204" pitchFamily="34" charset="0"/>
                <a:ea typeface="楷体" panose="02010609060101010101" charset="-122"/>
              </a:rPr>
              <a:t>是近似的头发的半径</a:t>
            </a:r>
            <a:r>
              <a:rPr lang="en-US" altLang="zh-CN" sz="2400" dirty="0" err="1" smtClean="0">
                <a:latin typeface="Arial" panose="020B0604020202020204" pitchFamily="34" charset="0"/>
                <a:ea typeface="楷体" panose="02010609060101010101" charset="-122"/>
              </a:rPr>
              <a:t>，μ是流体的粘度</a:t>
            </a:r>
            <a:r>
              <a:rPr lang="en-US" altLang="zh-CN" sz="2400" dirty="0" smtClean="0">
                <a:latin typeface="Arial" panose="020B0604020202020204" pitchFamily="34" charset="0"/>
                <a:ea typeface="楷体" panose="02010609060101010101" charset="-122"/>
              </a:rPr>
              <a:t>。</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5"/>
          <p:cNvPicPr>
            <a:picLocks noChangeAspect="1"/>
          </p:cNvPicPr>
          <p:nvPr/>
        </p:nvPicPr>
        <p:blipFill>
          <a:blip r:embed="rId3"/>
          <a:stretch>
            <a:fillRect/>
          </a:stretch>
        </p:blipFill>
        <p:spPr>
          <a:xfrm>
            <a:off x="3939540" y="2477770"/>
            <a:ext cx="4312285" cy="1411605"/>
          </a:xfrm>
          <a:prstGeom prst="rect">
            <a:avLst/>
          </a:prstGeom>
        </p:spPr>
      </p:pic>
    </p:spTree>
  </p:cSld>
  <p:clrMapOvr>
    <a:masterClrMapping/>
  </p:clrMapOvr>
  <p:transition spd="med">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5495423" y="0"/>
            <a:ext cx="6696577" cy="6838952"/>
            <a:chOff x="-6" y="-3"/>
            <a:chExt cx="6967537" cy="6858002"/>
          </a:xfrm>
        </p:grpSpPr>
        <p:sp>
          <p:nvSpPr>
            <p:cNvPr id="2" name="等腰三角形 5"/>
            <p:cNvSpPr/>
            <p:nvPr/>
          </p:nvSpPr>
          <p:spPr>
            <a:xfrm rot="16200000" flipV="1">
              <a:off x="54763" y="-54769"/>
              <a:ext cx="6858001" cy="6967535"/>
            </a:xfrm>
            <a:custGeom>
              <a:avLst/>
              <a:gdLst>
                <a:gd name="connsiteX0" fmla="*/ 0 w 6858001"/>
                <a:gd name="connsiteY0" fmla="*/ 7315202 h 7315202"/>
                <a:gd name="connsiteX1" fmla="*/ 3429001 w 6858001"/>
                <a:gd name="connsiteY1" fmla="*/ 0 h 7315202"/>
                <a:gd name="connsiteX2" fmla="*/ 6858001 w 6858001"/>
                <a:gd name="connsiteY2" fmla="*/ 7315202 h 7315202"/>
                <a:gd name="connsiteX3" fmla="*/ 0 w 6858001"/>
                <a:gd name="connsiteY3" fmla="*/ 7315202 h 7315202"/>
                <a:gd name="connsiteX0-1" fmla="*/ 0 w 6858001"/>
                <a:gd name="connsiteY0-2" fmla="*/ 6986586 h 6986586"/>
                <a:gd name="connsiteX1-3" fmla="*/ 3600448 w 6858001"/>
                <a:gd name="connsiteY1-4" fmla="*/ 0 h 6986586"/>
                <a:gd name="connsiteX2-5" fmla="*/ 6858001 w 6858001"/>
                <a:gd name="connsiteY2-6" fmla="*/ 6986586 h 6986586"/>
                <a:gd name="connsiteX3-7" fmla="*/ 0 w 6858001"/>
                <a:gd name="connsiteY3-8" fmla="*/ 6986586 h 6986586"/>
                <a:gd name="connsiteX0-9" fmla="*/ 0 w 6858001"/>
                <a:gd name="connsiteY0-10" fmla="*/ 6967535 h 6967535"/>
                <a:gd name="connsiteX1-11" fmla="*/ 3657595 w 6858001"/>
                <a:gd name="connsiteY1-12" fmla="*/ 0 h 6967535"/>
                <a:gd name="connsiteX2-13" fmla="*/ 6858001 w 6858001"/>
                <a:gd name="connsiteY2-14" fmla="*/ 6967535 h 6967535"/>
                <a:gd name="connsiteX3-15" fmla="*/ 0 w 6858001"/>
                <a:gd name="connsiteY3-16" fmla="*/ 6967535 h 6967535"/>
              </a:gdLst>
              <a:ahLst/>
              <a:cxnLst>
                <a:cxn ang="0">
                  <a:pos x="connsiteX0-1" y="connsiteY0-2"/>
                </a:cxn>
                <a:cxn ang="0">
                  <a:pos x="connsiteX1-3" y="connsiteY1-4"/>
                </a:cxn>
                <a:cxn ang="0">
                  <a:pos x="connsiteX2-5" y="connsiteY2-6"/>
                </a:cxn>
                <a:cxn ang="0">
                  <a:pos x="connsiteX3-7" y="connsiteY3-8"/>
                </a:cxn>
              </a:cxnLst>
              <a:rect l="l" t="t" r="r" b="b"/>
              <a:pathLst>
                <a:path w="6858001" h="6967535">
                  <a:moveTo>
                    <a:pt x="0" y="6967535"/>
                  </a:moveTo>
                  <a:lnTo>
                    <a:pt x="3657595" y="0"/>
                  </a:lnTo>
                  <a:lnTo>
                    <a:pt x="6858001" y="6967535"/>
                  </a:lnTo>
                  <a:lnTo>
                    <a:pt x="0" y="6967535"/>
                  </a:lnTo>
                  <a:close/>
                </a:path>
              </a:pathLst>
            </a:cu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等腰三角形 7"/>
            <p:cNvSpPr/>
            <p:nvPr/>
          </p:nvSpPr>
          <p:spPr>
            <a:xfrm rot="16200000" flipV="1">
              <a:off x="-1983588" y="1983579"/>
              <a:ext cx="6858002" cy="28908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Lst>
              <a:ahLst/>
              <a:cxnLst>
                <a:cxn ang="0">
                  <a:pos x="connsiteX0-1" y="connsiteY0-2"/>
                </a:cxn>
                <a:cxn ang="0">
                  <a:pos x="connsiteX1-3" y="connsiteY1-4"/>
                </a:cxn>
                <a:cxn ang="0">
                  <a:pos x="connsiteX2-5" y="connsiteY2-6"/>
                </a:cxn>
                <a:cxn ang="0">
                  <a:pos x="connsiteX3-7" y="connsiteY3-8"/>
                </a:cxn>
              </a:cxnLst>
              <a:rect l="l" t="t" r="r" b="b"/>
              <a:pathLst>
                <a:path w="6858002" h="2890837">
                  <a:moveTo>
                    <a:pt x="0" y="2890837"/>
                  </a:moveTo>
                  <a:lnTo>
                    <a:pt x="1495422" y="0"/>
                  </a:lnTo>
                  <a:lnTo>
                    <a:pt x="6858002" y="2890837"/>
                  </a:lnTo>
                  <a:lnTo>
                    <a:pt x="0" y="2890837"/>
                  </a:lnTo>
                  <a:close/>
                </a:path>
              </a:pathLst>
            </a:cu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文本框 4"/>
          <p:cNvSpPr txBox="1"/>
          <p:nvPr/>
        </p:nvSpPr>
        <p:spPr>
          <a:xfrm>
            <a:off x="6291263" y="2609850"/>
            <a:ext cx="1885950" cy="1200329"/>
          </a:xfrm>
          <a:prstGeom prst="rect">
            <a:avLst/>
          </a:prstGeom>
          <a:noFill/>
        </p:spPr>
        <p:txBody>
          <a:bodyPr wrap="square" rtlCol="0">
            <a:spAutoFit/>
          </a:bodyPr>
          <a:lstStyle/>
          <a:p>
            <a:r>
              <a:rPr lang="en-US" altLang="zh-CN" sz="7200" dirty="0" smtClean="0">
                <a:solidFill>
                  <a:schemeClr val="bg1"/>
                </a:solidFill>
                <a:latin typeface="Segoe UI Symbol" panose="020B0502040204020203" pitchFamily="34" charset="0"/>
                <a:ea typeface="Segoe UI Symbol" panose="020B0502040204020203" pitchFamily="34" charset="0"/>
                <a:cs typeface="Segoe UI Black" panose="020B0A02040204020203" pitchFamily="34" charset="0"/>
              </a:rPr>
              <a:t>Part</a:t>
            </a:r>
            <a:endParaRPr lang="zh-CN" altLang="en-US" sz="7200" dirty="0">
              <a:solidFill>
                <a:schemeClr val="bg1"/>
              </a:solidFill>
              <a:latin typeface="Segoe UI Symbol" panose="020B0502040204020203" pitchFamily="34" charset="0"/>
              <a:cs typeface="Segoe UI Black" panose="020B0A02040204020203" pitchFamily="34" charset="0"/>
            </a:endParaRPr>
          </a:p>
        </p:txBody>
      </p:sp>
      <p:sp>
        <p:nvSpPr>
          <p:cNvPr id="6" name="文本框 5"/>
          <p:cNvSpPr txBox="1"/>
          <p:nvPr/>
        </p:nvSpPr>
        <p:spPr>
          <a:xfrm>
            <a:off x="2607908" y="2609849"/>
            <a:ext cx="3065170" cy="1200329"/>
          </a:xfrm>
          <a:prstGeom prst="rect">
            <a:avLst/>
          </a:prstGeom>
          <a:noFill/>
        </p:spPr>
        <p:txBody>
          <a:bodyPr wrap="square" rtlCol="0">
            <a:spAutoFit/>
          </a:bodyPr>
          <a:lstStyle/>
          <a:p>
            <a:r>
              <a:rPr lang="en-US" altLang="zh-CN" sz="7200" dirty="0" smtClean="0">
                <a:solidFill>
                  <a:schemeClr val="accent1">
                    <a:lumMod val="50000"/>
                  </a:schemeClr>
                </a:solidFill>
                <a:latin typeface="Segoe UI Symbol" panose="020B0502040204020203" pitchFamily="34" charset="0"/>
              </a:rPr>
              <a:t>THREE</a:t>
            </a:r>
            <a:endParaRPr lang="zh-CN" altLang="en-US" sz="7200" dirty="0">
              <a:solidFill>
                <a:schemeClr val="accent1">
                  <a:lumMod val="50000"/>
                </a:schemeClr>
              </a:solidFill>
              <a:latin typeface="Segoe UI Symbol" panose="020B0502040204020203" pitchFamily="34" charset="0"/>
            </a:endParaRPr>
          </a:p>
        </p:txBody>
      </p:sp>
      <p:grpSp>
        <p:nvGrpSpPr>
          <p:cNvPr id="11" name="组合 10"/>
          <p:cNvGrpSpPr/>
          <p:nvPr/>
        </p:nvGrpSpPr>
        <p:grpSpPr>
          <a:xfrm flipH="1">
            <a:off x="-906912" y="5448387"/>
            <a:ext cx="3856100" cy="1523913"/>
            <a:chOff x="2863459" y="4619712"/>
            <a:chExt cx="3567109" cy="1409705"/>
          </a:xfrm>
        </p:grpSpPr>
        <p:sp>
          <p:nvSpPr>
            <p:cNvPr id="7" name="等腰三角形 6"/>
            <p:cNvSpPr/>
            <p:nvPr/>
          </p:nvSpPr>
          <p:spPr>
            <a:xfrm>
              <a:off x="3415904" y="4638764"/>
              <a:ext cx="2990855" cy="135255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2863459" y="4638764"/>
              <a:ext cx="2266950" cy="135255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7"/>
            <p:cNvSpPr/>
            <p:nvPr/>
          </p:nvSpPr>
          <p:spPr>
            <a:xfrm rot="16200000" flipV="1">
              <a:off x="3870726" y="4764972"/>
              <a:ext cx="1390653" cy="11382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Lst>
              <a:ahLst/>
              <a:cxnLst>
                <a:cxn ang="0">
                  <a:pos x="connsiteX0-1" y="connsiteY0-2"/>
                </a:cxn>
                <a:cxn ang="0">
                  <a:pos x="connsiteX1-3" y="connsiteY1-4"/>
                </a:cxn>
                <a:cxn ang="0">
                  <a:pos x="connsiteX2-5" y="connsiteY2-6"/>
                </a:cxn>
                <a:cxn ang="0">
                  <a:pos x="connsiteX3-7" y="connsiteY3-8"/>
                </a:cxn>
              </a:cxnLst>
              <a:rect l="l" t="t" r="r" b="b"/>
              <a:pathLst>
                <a:path w="3109533" h="1138237">
                  <a:moveTo>
                    <a:pt x="0" y="661987"/>
                  </a:moveTo>
                  <a:lnTo>
                    <a:pt x="89747" y="0"/>
                  </a:lnTo>
                  <a:lnTo>
                    <a:pt x="3109533" y="1138237"/>
                  </a:lnTo>
                  <a:lnTo>
                    <a:pt x="0" y="661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7"/>
            <p:cNvSpPr/>
            <p:nvPr/>
          </p:nvSpPr>
          <p:spPr>
            <a:xfrm rot="16200000" flipV="1">
              <a:off x="4975623" y="4555420"/>
              <a:ext cx="1390653" cy="15192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 name="connsiteX0-65" fmla="*/ 0 w 3109533"/>
                <a:gd name="connsiteY0-66" fmla="*/ 947737 h 1423987"/>
                <a:gd name="connsiteX1-67" fmla="*/ 132344 w 3109533"/>
                <a:gd name="connsiteY1-68" fmla="*/ 0 h 1423987"/>
                <a:gd name="connsiteX2-69" fmla="*/ 3109533 w 3109533"/>
                <a:gd name="connsiteY2-70" fmla="*/ 1423987 h 1423987"/>
                <a:gd name="connsiteX3-71" fmla="*/ 0 w 3109533"/>
                <a:gd name="connsiteY3-72" fmla="*/ 947737 h 1423987"/>
                <a:gd name="connsiteX0-73" fmla="*/ 0 w 3109533"/>
                <a:gd name="connsiteY0-74" fmla="*/ 966787 h 1443037"/>
                <a:gd name="connsiteX1-75" fmla="*/ 132344 w 3109533"/>
                <a:gd name="connsiteY1-76" fmla="*/ 0 h 1443037"/>
                <a:gd name="connsiteX2-77" fmla="*/ 3109533 w 3109533"/>
                <a:gd name="connsiteY2-78" fmla="*/ 1443037 h 1443037"/>
                <a:gd name="connsiteX3-79" fmla="*/ 0 w 3109533"/>
                <a:gd name="connsiteY3-80" fmla="*/ 966787 h 1443037"/>
                <a:gd name="connsiteX0-81" fmla="*/ 0 w 3109533"/>
                <a:gd name="connsiteY0-82" fmla="*/ 1042987 h 1519237"/>
                <a:gd name="connsiteX1-83" fmla="*/ 47151 w 3109533"/>
                <a:gd name="connsiteY1-84" fmla="*/ 0 h 1519237"/>
                <a:gd name="connsiteX2-85" fmla="*/ 3109533 w 3109533"/>
                <a:gd name="connsiteY2-86" fmla="*/ 1519237 h 1519237"/>
                <a:gd name="connsiteX3-87" fmla="*/ 0 w 3109533"/>
                <a:gd name="connsiteY3-88" fmla="*/ 1042987 h 1519237"/>
              </a:gdLst>
              <a:ahLst/>
              <a:cxnLst>
                <a:cxn ang="0">
                  <a:pos x="connsiteX0-1" y="connsiteY0-2"/>
                </a:cxn>
                <a:cxn ang="0">
                  <a:pos x="connsiteX1-3" y="connsiteY1-4"/>
                </a:cxn>
                <a:cxn ang="0">
                  <a:pos x="connsiteX2-5" y="connsiteY2-6"/>
                </a:cxn>
                <a:cxn ang="0">
                  <a:pos x="connsiteX3-7" y="connsiteY3-8"/>
                </a:cxn>
              </a:cxnLst>
              <a:rect l="l" t="t" r="r" b="b"/>
              <a:pathLst>
                <a:path w="3109533" h="1519237">
                  <a:moveTo>
                    <a:pt x="0" y="1042987"/>
                  </a:moveTo>
                  <a:lnTo>
                    <a:pt x="47151" y="0"/>
                  </a:lnTo>
                  <a:lnTo>
                    <a:pt x="3109533" y="1519237"/>
                  </a:lnTo>
                  <a:lnTo>
                    <a:pt x="0" y="1042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ransition spd="med">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水下头发的运动</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r>
                <a:rPr lang="zh-CN" altLang="en-US" sz="2300" dirty="0">
                  <a:solidFill>
                    <a:schemeClr val="bg2">
                      <a:lumMod val="50000"/>
                    </a:schemeClr>
                  </a:solidFill>
                  <a:latin typeface="楷体" panose="02010609060101010101" charset="-122"/>
                  <a:ea typeface="楷体" panose="02010609060101010101" charset="-122"/>
                </a:rPr>
                <a:t>达西定律</a:t>
              </a: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2341880" y="2275205"/>
            <a:ext cx="6997065" cy="460375"/>
          </a:xfrm>
          <a:prstGeom prst="rect">
            <a:avLst/>
          </a:prstGeom>
          <a:noFill/>
        </p:spPr>
        <p:txBody>
          <a:bodyPr wrap="square" rtlCol="0">
            <a:spAutoFit/>
          </a:bodyPr>
          <a:lstStyle/>
          <a:p>
            <a:r>
              <a:rPr lang="en-US" altLang="zh-CN" sz="2400" smtClean="0">
                <a:latin typeface="楷体" panose="02010609060101010101" charset="-122"/>
                <a:ea typeface="楷体" panose="02010609060101010101" charset="-122"/>
              </a:rPr>
              <a:t>	</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
          <p:cNvPicPr>
            <a:picLocks noChangeAspect="1"/>
          </p:cNvPicPr>
          <p:nvPr/>
        </p:nvPicPr>
        <p:blipFill>
          <a:blip r:embed="rId3"/>
          <a:stretch>
            <a:fillRect/>
          </a:stretch>
        </p:blipFill>
        <p:spPr>
          <a:xfrm>
            <a:off x="2160905" y="1203960"/>
            <a:ext cx="7487285" cy="924560"/>
          </a:xfrm>
          <a:prstGeom prst="rect">
            <a:avLst/>
          </a:prstGeom>
        </p:spPr>
      </p:pic>
      <p:sp>
        <p:nvSpPr>
          <p:cNvPr id="4" name="文本框 3"/>
          <p:cNvSpPr txBox="1"/>
          <p:nvPr/>
        </p:nvSpPr>
        <p:spPr>
          <a:xfrm>
            <a:off x="2098040" y="2507615"/>
            <a:ext cx="7982585" cy="1754326"/>
          </a:xfrm>
          <a:prstGeom prst="rect">
            <a:avLst/>
          </a:prstGeom>
          <a:noFill/>
        </p:spPr>
        <p:txBody>
          <a:bodyPr wrap="square" rtlCol="0">
            <a:spAutoFit/>
          </a:bodyPr>
          <a:lstStyle/>
          <a:p>
            <a:pPr fontAlgn="auto">
              <a:lnSpc>
                <a:spcPct val="150000"/>
              </a:lnSpc>
            </a:pPr>
            <a:r>
              <a:rPr lang="en-US" altLang="zh-CN" sz="2400" dirty="0"/>
              <a:t>	</a:t>
            </a:r>
            <a:r>
              <a:rPr lang="zh-CN" altLang="en-US" sz="2400" dirty="0">
                <a:latin typeface="楷体" panose="02010609060101010101" pitchFamily="49" charset="-122"/>
                <a:ea typeface="楷体" panose="02010609060101010101" pitchFamily="49" charset="-122"/>
              </a:rPr>
              <a:t>其中μ是流体粘度，δu(x)是流体在x位置的流体粘度与头发速度vH(x)的差值。dS是头发的纵向受力情况，A和B参数分别是相关的线性和二次阻力</a:t>
            </a:r>
            <a:r>
              <a:rPr lang="zh-CN" altLang="en-US" sz="2400" dirty="0" smtClean="0">
                <a:latin typeface="楷体" panose="02010609060101010101" pitchFamily="49" charset="-122"/>
                <a:ea typeface="楷体" panose="02010609060101010101" pitchFamily="49" charset="-122"/>
              </a:rPr>
              <a:t>张量。</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med">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水下头发的运动</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r>
                <a:rPr lang="zh-CN" altLang="en-US" sz="2300" dirty="0">
                  <a:solidFill>
                    <a:schemeClr val="bg2">
                      <a:lumMod val="50000"/>
                    </a:schemeClr>
                  </a:solidFill>
                  <a:latin typeface="楷体" panose="02010609060101010101" charset="-122"/>
                  <a:ea typeface="楷体" panose="02010609060101010101" charset="-122"/>
                </a:rPr>
                <a:t>纵向与垂直阻力</a:t>
              </a: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2341880" y="2275205"/>
            <a:ext cx="6997065" cy="460375"/>
          </a:xfrm>
          <a:prstGeom prst="rect">
            <a:avLst/>
          </a:prstGeom>
          <a:noFill/>
        </p:spPr>
        <p:txBody>
          <a:bodyPr wrap="square" rtlCol="0">
            <a:spAutoFit/>
          </a:bodyPr>
          <a:lstStyle/>
          <a:p>
            <a:r>
              <a:rPr lang="en-US" altLang="zh-CN" sz="2400" smtClean="0">
                <a:latin typeface="楷体" panose="02010609060101010101" charset="-122"/>
                <a:ea typeface="楷体" panose="02010609060101010101" charset="-122"/>
              </a:rPr>
              <a:t>	</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582420" y="1443990"/>
            <a:ext cx="9027160" cy="3969385"/>
          </a:xfrm>
          <a:prstGeom prst="rect">
            <a:avLst/>
          </a:prstGeom>
          <a:noFill/>
        </p:spPr>
        <p:txBody>
          <a:bodyPr wrap="square" rtlCol="0">
            <a:spAutoFit/>
          </a:bodyPr>
          <a:lstStyle/>
          <a:p>
            <a:pPr fontAlgn="auto">
              <a:lnSpc>
                <a:spcPct val="150000"/>
              </a:lnSpc>
            </a:pPr>
            <a:r>
              <a:rPr lang="en-US" altLang="zh-CN" sz="2400" dirty="0"/>
              <a:t>	</a:t>
            </a:r>
            <a:r>
              <a:rPr lang="zh-CN" altLang="en-US" sz="2400" dirty="0">
                <a:latin typeface="楷体" panose="02010609060101010101" pitchFamily="49" charset="-122"/>
                <a:ea typeface="楷体" panose="02010609060101010101" pitchFamily="49" charset="-122"/>
              </a:rPr>
              <a:t>我们采用经验阻力模型继续模拟水下头发的运动，以计算A和B。头发在水中总体上来说受到两个方向的阻力：纵向阻力（沿着头发方向）和垂直阻力（垂直于头发方向）。实验表明，纵向阻力d ||与垂直</a:t>
            </a:r>
            <a:r>
              <a:rPr lang="zh-CN" altLang="en-US" sz="2400" dirty="0" smtClean="0">
                <a:latin typeface="楷体" panose="02010609060101010101" pitchFamily="49" charset="-122"/>
                <a:ea typeface="楷体" panose="02010609060101010101" pitchFamily="49" charset="-122"/>
              </a:rPr>
              <a:t>阻力d⊥不同，</a:t>
            </a:r>
            <a:r>
              <a:rPr lang="zh-CN" altLang="en-US" sz="2400" dirty="0">
                <a:latin typeface="楷体" panose="02010609060101010101" pitchFamily="49" charset="-122"/>
                <a:ea typeface="楷体" panose="02010609060101010101" pitchFamily="49" charset="-122"/>
              </a:rPr>
              <a:t>分别为：</a:t>
            </a:r>
          </a:p>
          <a:p>
            <a:pPr fontAlgn="auto">
              <a:lnSpc>
                <a:spcPct val="150000"/>
              </a:lnSpc>
            </a:pPr>
            <a:endParaRPr lang="zh-CN" altLang="en-US" sz="2400" dirty="0"/>
          </a:p>
          <a:p>
            <a:pPr fontAlgn="auto">
              <a:lnSpc>
                <a:spcPct val="150000"/>
              </a:lnSpc>
            </a:pPr>
            <a:endParaRPr lang="zh-CN" altLang="en-US" sz="2400" dirty="0"/>
          </a:p>
          <a:p>
            <a:pPr fontAlgn="auto">
              <a:lnSpc>
                <a:spcPct val="150000"/>
              </a:lnSpc>
            </a:pPr>
            <a:endParaRPr lang="zh-CN" altLang="en-US" sz="2400" dirty="0"/>
          </a:p>
        </p:txBody>
      </p:sp>
      <p:pic>
        <p:nvPicPr>
          <p:cNvPr id="7" name="图片 7"/>
          <p:cNvPicPr>
            <a:picLocks noChangeAspect="1"/>
          </p:cNvPicPr>
          <p:nvPr/>
        </p:nvPicPr>
        <p:blipFill>
          <a:blip r:embed="rId3"/>
          <a:stretch>
            <a:fillRect/>
          </a:stretch>
        </p:blipFill>
        <p:spPr>
          <a:xfrm>
            <a:off x="3377565" y="3825240"/>
            <a:ext cx="5436870" cy="1704975"/>
          </a:xfrm>
          <a:prstGeom prst="rect">
            <a:avLst/>
          </a:prstGeom>
        </p:spPr>
      </p:pic>
    </p:spTree>
  </p:cSld>
  <p:clrMapOvr>
    <a:masterClrMapping/>
  </p:clrMapOvr>
  <p:transition spd="med">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水下头发的运动</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r>
                <a:rPr lang="zh-CN" altLang="en-US" sz="2300" dirty="0">
                  <a:solidFill>
                    <a:schemeClr val="bg2">
                      <a:lumMod val="50000"/>
                    </a:schemeClr>
                  </a:solidFill>
                  <a:latin typeface="楷体" panose="02010609060101010101" charset="-122"/>
                  <a:ea typeface="楷体" panose="02010609060101010101" charset="-122"/>
                </a:rPr>
                <a:t>纵向与垂直阻力</a:t>
              </a: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2341880" y="2275205"/>
            <a:ext cx="6997065" cy="460375"/>
          </a:xfrm>
          <a:prstGeom prst="rect">
            <a:avLst/>
          </a:prstGeom>
          <a:noFill/>
        </p:spPr>
        <p:txBody>
          <a:bodyPr wrap="square" rtlCol="0">
            <a:spAutoFit/>
          </a:bodyPr>
          <a:lstStyle/>
          <a:p>
            <a:r>
              <a:rPr lang="en-US" altLang="zh-CN" sz="2400" smtClean="0">
                <a:latin typeface="楷体" panose="02010609060101010101" charset="-122"/>
                <a:ea typeface="楷体" panose="02010609060101010101" charset="-122"/>
              </a:rPr>
              <a:t>	</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060575" y="1443990"/>
            <a:ext cx="7884795" cy="5077460"/>
          </a:xfrm>
          <a:prstGeom prst="rect">
            <a:avLst/>
          </a:prstGeom>
          <a:noFill/>
        </p:spPr>
        <p:txBody>
          <a:bodyPr wrap="square" rtlCol="0">
            <a:spAutoFit/>
          </a:bodyPr>
          <a:lstStyle/>
          <a:p>
            <a:pPr fontAlgn="auto">
              <a:lnSpc>
                <a:spcPct val="150000"/>
              </a:lnSpc>
            </a:pPr>
            <a:r>
              <a:rPr lang="en-US" altLang="zh-CN" sz="2400" dirty="0"/>
              <a:t>           </a:t>
            </a:r>
            <a:r>
              <a:rPr lang="zh-CN" altLang="en-US" sz="2400" dirty="0">
                <a:latin typeface="楷体" panose="02010609060101010101" pitchFamily="49" charset="-122"/>
                <a:ea typeface="楷体" panose="02010609060101010101" pitchFamily="49" charset="-122"/>
              </a:rPr>
              <a:t>这里</a:t>
            </a:r>
            <a:r>
              <a:rPr lang="zh-CN" altLang="en-US" sz="2400" dirty="0"/>
              <a:t>，                         。</a:t>
            </a:r>
            <a:r>
              <a:rPr lang="zh-CN" altLang="en-US" sz="2400" dirty="0">
                <a:latin typeface="楷体" panose="02010609060101010101" pitchFamily="49" charset="-122"/>
                <a:ea typeface="楷体" panose="02010609060101010101" pitchFamily="49" charset="-122"/>
              </a:rPr>
              <a:t>VΩL是一个圆柱形区域。ΩHj ∩ΩL指头发体积跟圆柱形区域的交集。有了上述变量，可以计算出阻力张量A:</a:t>
            </a:r>
          </a:p>
          <a:p>
            <a:pPr fontAlgn="auto">
              <a:lnSpc>
                <a:spcPct val="150000"/>
              </a:lnSpc>
            </a:pPr>
            <a:endParaRPr lang="zh-CN" altLang="en-US" sz="2400" dirty="0"/>
          </a:p>
          <a:p>
            <a:pPr fontAlgn="auto">
              <a:lnSpc>
                <a:spcPct val="150000"/>
              </a:lnSpc>
            </a:pPr>
            <a:endParaRPr lang="zh-CN" altLang="en-US" sz="2400" dirty="0"/>
          </a:p>
          <a:p>
            <a:pPr fontAlgn="auto">
              <a:lnSpc>
                <a:spcPct val="150000"/>
              </a:lnSpc>
            </a:pPr>
            <a:endParaRPr lang="zh-CN" altLang="en-US" sz="2400" dirty="0"/>
          </a:p>
          <a:p>
            <a:pPr fontAlgn="auto">
              <a:lnSpc>
                <a:spcPct val="150000"/>
              </a:lnSpc>
            </a:pPr>
            <a:r>
              <a:rPr lang="zh-CN" altLang="en-US" sz="2400" dirty="0"/>
              <a:t>         </a:t>
            </a:r>
            <a:r>
              <a:rPr lang="zh-CN" altLang="en-US" sz="2400" dirty="0">
                <a:latin typeface="楷体" panose="02010609060101010101" pitchFamily="49" charset="-122"/>
                <a:ea typeface="楷体" panose="02010609060101010101" pitchFamily="49" charset="-122"/>
              </a:rPr>
              <a:t>其中R(ϑ )是指头发坐标系相对于世界坐标系的转换角度矩阵。</a:t>
            </a:r>
          </a:p>
          <a:p>
            <a:pPr fontAlgn="auto">
              <a:lnSpc>
                <a:spcPct val="150000"/>
              </a:lnSpc>
            </a:pPr>
            <a:r>
              <a:rPr lang="zh-CN" altLang="en-US" sz="2400" dirty="0"/>
              <a:t>				               </a:t>
            </a:r>
          </a:p>
        </p:txBody>
      </p:sp>
      <p:pic>
        <p:nvPicPr>
          <p:cNvPr id="8" name="图片 8"/>
          <p:cNvPicPr>
            <a:picLocks noChangeAspect="1"/>
          </p:cNvPicPr>
          <p:nvPr/>
        </p:nvPicPr>
        <p:blipFill>
          <a:blip r:embed="rId3"/>
          <a:stretch>
            <a:fillRect/>
          </a:stretch>
        </p:blipFill>
        <p:spPr>
          <a:xfrm>
            <a:off x="3816350" y="1443990"/>
            <a:ext cx="1755140" cy="655320"/>
          </a:xfrm>
          <a:prstGeom prst="rect">
            <a:avLst/>
          </a:prstGeom>
        </p:spPr>
      </p:pic>
      <p:pic>
        <p:nvPicPr>
          <p:cNvPr id="9" name="图片 9"/>
          <p:cNvPicPr>
            <a:picLocks noChangeAspect="1"/>
          </p:cNvPicPr>
          <p:nvPr/>
        </p:nvPicPr>
        <p:blipFill>
          <a:blip r:embed="rId4"/>
          <a:stretch>
            <a:fillRect/>
          </a:stretch>
        </p:blipFill>
        <p:spPr>
          <a:xfrm>
            <a:off x="4175125" y="3154045"/>
            <a:ext cx="3841115" cy="1411605"/>
          </a:xfrm>
          <a:prstGeom prst="rect">
            <a:avLst/>
          </a:prstGeom>
        </p:spPr>
      </p:pic>
    </p:spTree>
  </p:cSld>
  <p:clrMapOvr>
    <a:masterClrMapping/>
  </p:clrMapOvr>
  <p:transition spd="med">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水下头发的运动</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r>
                <a:rPr lang="zh-CN" altLang="en-US" sz="2300" dirty="0">
                  <a:solidFill>
                    <a:schemeClr val="bg2">
                      <a:lumMod val="50000"/>
                    </a:schemeClr>
                  </a:solidFill>
                  <a:latin typeface="楷体" panose="02010609060101010101" charset="-122"/>
                  <a:ea typeface="楷体" panose="02010609060101010101" charset="-122"/>
                </a:rPr>
                <a:t>对比</a:t>
              </a: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2341880" y="2275205"/>
            <a:ext cx="6997065" cy="460375"/>
          </a:xfrm>
          <a:prstGeom prst="rect">
            <a:avLst/>
          </a:prstGeom>
          <a:noFill/>
        </p:spPr>
        <p:txBody>
          <a:bodyPr wrap="square" rtlCol="0">
            <a:spAutoFit/>
          </a:bodyPr>
          <a:lstStyle/>
          <a:p>
            <a:r>
              <a:rPr lang="en-US" altLang="zh-CN" sz="2400" smtClean="0">
                <a:latin typeface="楷体" panose="02010609060101010101" charset="-122"/>
                <a:ea typeface="楷体" panose="02010609060101010101" charset="-122"/>
              </a:rPr>
              <a:t>	</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4"/>
          <p:cNvPicPr>
            <a:picLocks noChangeAspect="1"/>
          </p:cNvPicPr>
          <p:nvPr/>
        </p:nvPicPr>
        <p:blipFill>
          <a:blip r:embed="rId3"/>
          <a:stretch>
            <a:fillRect/>
          </a:stretch>
        </p:blipFill>
        <p:spPr>
          <a:xfrm>
            <a:off x="4025265" y="1362710"/>
            <a:ext cx="3911600" cy="3197225"/>
          </a:xfrm>
          <a:prstGeom prst="rect">
            <a:avLst/>
          </a:prstGeom>
        </p:spPr>
      </p:pic>
      <p:sp>
        <p:nvSpPr>
          <p:cNvPr id="3" name="文本框 2"/>
          <p:cNvSpPr txBox="1"/>
          <p:nvPr/>
        </p:nvSpPr>
        <p:spPr>
          <a:xfrm>
            <a:off x="4187190" y="4798060"/>
            <a:ext cx="4382135" cy="337185"/>
          </a:xfrm>
          <a:prstGeom prst="rect">
            <a:avLst/>
          </a:prstGeom>
          <a:noFill/>
        </p:spPr>
        <p:txBody>
          <a:bodyPr wrap="square" rtlCol="0">
            <a:spAutoFit/>
          </a:bodyPr>
          <a:lstStyle/>
          <a:p>
            <a:r>
              <a:rPr lang="zh-CN" altLang="en-US" sz="1600"/>
              <a:t>使用上述方程前(左图)与后(右图)的对比</a:t>
            </a:r>
          </a:p>
        </p:txBody>
      </p:sp>
    </p:spTree>
  </p:cSld>
  <p:clrMapOvr>
    <a:masterClrMapping/>
  </p:clrMapOvr>
  <p:transition spd="med">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5495423" y="0"/>
            <a:ext cx="6696577" cy="6838952"/>
            <a:chOff x="-6" y="-3"/>
            <a:chExt cx="6967537" cy="6858002"/>
          </a:xfrm>
        </p:grpSpPr>
        <p:sp>
          <p:nvSpPr>
            <p:cNvPr id="2" name="等腰三角形 5"/>
            <p:cNvSpPr/>
            <p:nvPr/>
          </p:nvSpPr>
          <p:spPr>
            <a:xfrm rot="16200000" flipV="1">
              <a:off x="54763" y="-54769"/>
              <a:ext cx="6858001" cy="6967535"/>
            </a:xfrm>
            <a:custGeom>
              <a:avLst/>
              <a:gdLst>
                <a:gd name="connsiteX0" fmla="*/ 0 w 6858001"/>
                <a:gd name="connsiteY0" fmla="*/ 7315202 h 7315202"/>
                <a:gd name="connsiteX1" fmla="*/ 3429001 w 6858001"/>
                <a:gd name="connsiteY1" fmla="*/ 0 h 7315202"/>
                <a:gd name="connsiteX2" fmla="*/ 6858001 w 6858001"/>
                <a:gd name="connsiteY2" fmla="*/ 7315202 h 7315202"/>
                <a:gd name="connsiteX3" fmla="*/ 0 w 6858001"/>
                <a:gd name="connsiteY3" fmla="*/ 7315202 h 7315202"/>
                <a:gd name="connsiteX0-1" fmla="*/ 0 w 6858001"/>
                <a:gd name="connsiteY0-2" fmla="*/ 6986586 h 6986586"/>
                <a:gd name="connsiteX1-3" fmla="*/ 3600448 w 6858001"/>
                <a:gd name="connsiteY1-4" fmla="*/ 0 h 6986586"/>
                <a:gd name="connsiteX2-5" fmla="*/ 6858001 w 6858001"/>
                <a:gd name="connsiteY2-6" fmla="*/ 6986586 h 6986586"/>
                <a:gd name="connsiteX3-7" fmla="*/ 0 w 6858001"/>
                <a:gd name="connsiteY3-8" fmla="*/ 6986586 h 6986586"/>
                <a:gd name="connsiteX0-9" fmla="*/ 0 w 6858001"/>
                <a:gd name="connsiteY0-10" fmla="*/ 6967535 h 6967535"/>
                <a:gd name="connsiteX1-11" fmla="*/ 3657595 w 6858001"/>
                <a:gd name="connsiteY1-12" fmla="*/ 0 h 6967535"/>
                <a:gd name="connsiteX2-13" fmla="*/ 6858001 w 6858001"/>
                <a:gd name="connsiteY2-14" fmla="*/ 6967535 h 6967535"/>
                <a:gd name="connsiteX3-15" fmla="*/ 0 w 6858001"/>
                <a:gd name="connsiteY3-16" fmla="*/ 6967535 h 6967535"/>
              </a:gdLst>
              <a:ahLst/>
              <a:cxnLst>
                <a:cxn ang="0">
                  <a:pos x="connsiteX0-1" y="connsiteY0-2"/>
                </a:cxn>
                <a:cxn ang="0">
                  <a:pos x="connsiteX1-3" y="connsiteY1-4"/>
                </a:cxn>
                <a:cxn ang="0">
                  <a:pos x="connsiteX2-5" y="connsiteY2-6"/>
                </a:cxn>
                <a:cxn ang="0">
                  <a:pos x="connsiteX3-7" y="connsiteY3-8"/>
                </a:cxn>
              </a:cxnLst>
              <a:rect l="l" t="t" r="r" b="b"/>
              <a:pathLst>
                <a:path w="6858001" h="6967535">
                  <a:moveTo>
                    <a:pt x="0" y="6967535"/>
                  </a:moveTo>
                  <a:lnTo>
                    <a:pt x="3657595" y="0"/>
                  </a:lnTo>
                  <a:lnTo>
                    <a:pt x="6858001" y="6967535"/>
                  </a:lnTo>
                  <a:lnTo>
                    <a:pt x="0" y="6967535"/>
                  </a:lnTo>
                  <a:close/>
                </a:path>
              </a:pathLst>
            </a:cu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等腰三角形 7"/>
            <p:cNvSpPr/>
            <p:nvPr/>
          </p:nvSpPr>
          <p:spPr>
            <a:xfrm rot="16200000" flipV="1">
              <a:off x="-1983588" y="1983579"/>
              <a:ext cx="6858002" cy="28908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Lst>
              <a:ahLst/>
              <a:cxnLst>
                <a:cxn ang="0">
                  <a:pos x="connsiteX0-1" y="connsiteY0-2"/>
                </a:cxn>
                <a:cxn ang="0">
                  <a:pos x="connsiteX1-3" y="connsiteY1-4"/>
                </a:cxn>
                <a:cxn ang="0">
                  <a:pos x="connsiteX2-5" y="connsiteY2-6"/>
                </a:cxn>
                <a:cxn ang="0">
                  <a:pos x="connsiteX3-7" y="connsiteY3-8"/>
                </a:cxn>
              </a:cxnLst>
              <a:rect l="l" t="t" r="r" b="b"/>
              <a:pathLst>
                <a:path w="6858002" h="2890837">
                  <a:moveTo>
                    <a:pt x="0" y="2890837"/>
                  </a:moveTo>
                  <a:lnTo>
                    <a:pt x="1495422" y="0"/>
                  </a:lnTo>
                  <a:lnTo>
                    <a:pt x="6858002" y="2890837"/>
                  </a:lnTo>
                  <a:lnTo>
                    <a:pt x="0" y="2890837"/>
                  </a:lnTo>
                  <a:close/>
                </a:path>
              </a:pathLst>
            </a:cu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文本框 4"/>
          <p:cNvSpPr txBox="1"/>
          <p:nvPr/>
        </p:nvSpPr>
        <p:spPr>
          <a:xfrm>
            <a:off x="6291263" y="2609850"/>
            <a:ext cx="1885950" cy="1200329"/>
          </a:xfrm>
          <a:prstGeom prst="rect">
            <a:avLst/>
          </a:prstGeom>
          <a:noFill/>
        </p:spPr>
        <p:txBody>
          <a:bodyPr wrap="square" rtlCol="0">
            <a:spAutoFit/>
          </a:bodyPr>
          <a:lstStyle/>
          <a:p>
            <a:r>
              <a:rPr lang="en-US" altLang="zh-CN" sz="7200" dirty="0" smtClean="0">
                <a:solidFill>
                  <a:schemeClr val="bg1"/>
                </a:solidFill>
                <a:latin typeface="Segoe UI Symbol" panose="020B0502040204020203" pitchFamily="34" charset="0"/>
                <a:ea typeface="Segoe UI Symbol" panose="020B0502040204020203" pitchFamily="34" charset="0"/>
                <a:cs typeface="Segoe UI Black" panose="020B0A02040204020203" pitchFamily="34" charset="0"/>
              </a:rPr>
              <a:t>Part</a:t>
            </a:r>
            <a:endParaRPr lang="zh-CN" altLang="en-US" sz="7200" dirty="0">
              <a:solidFill>
                <a:schemeClr val="bg1"/>
              </a:solidFill>
              <a:latin typeface="Segoe UI Symbol" panose="020B0502040204020203" pitchFamily="34" charset="0"/>
              <a:cs typeface="Segoe UI Black" panose="020B0A02040204020203" pitchFamily="34" charset="0"/>
            </a:endParaRPr>
          </a:p>
        </p:txBody>
      </p:sp>
      <p:sp>
        <p:nvSpPr>
          <p:cNvPr id="6" name="文本框 5"/>
          <p:cNvSpPr txBox="1"/>
          <p:nvPr/>
        </p:nvSpPr>
        <p:spPr>
          <a:xfrm>
            <a:off x="2607908" y="2609849"/>
            <a:ext cx="3065170" cy="1198880"/>
          </a:xfrm>
          <a:prstGeom prst="rect">
            <a:avLst/>
          </a:prstGeom>
          <a:noFill/>
        </p:spPr>
        <p:txBody>
          <a:bodyPr wrap="square" rtlCol="0">
            <a:spAutoFit/>
          </a:bodyPr>
          <a:lstStyle/>
          <a:p>
            <a:r>
              <a:rPr lang="en-US" altLang="zh-CN" sz="7200" dirty="0">
                <a:solidFill>
                  <a:schemeClr val="accent1">
                    <a:lumMod val="50000"/>
                  </a:schemeClr>
                </a:solidFill>
                <a:latin typeface="Segoe UI Symbol" panose="020B0502040204020203" pitchFamily="34" charset="0"/>
              </a:rPr>
              <a:t>Four</a:t>
            </a:r>
          </a:p>
        </p:txBody>
      </p:sp>
      <p:grpSp>
        <p:nvGrpSpPr>
          <p:cNvPr id="11" name="组合 10"/>
          <p:cNvGrpSpPr/>
          <p:nvPr/>
        </p:nvGrpSpPr>
        <p:grpSpPr>
          <a:xfrm flipH="1">
            <a:off x="-906912" y="5448387"/>
            <a:ext cx="3856100" cy="1523913"/>
            <a:chOff x="2863459" y="4619712"/>
            <a:chExt cx="3567109" cy="1409705"/>
          </a:xfrm>
        </p:grpSpPr>
        <p:sp>
          <p:nvSpPr>
            <p:cNvPr id="7" name="等腰三角形 6"/>
            <p:cNvSpPr/>
            <p:nvPr/>
          </p:nvSpPr>
          <p:spPr>
            <a:xfrm>
              <a:off x="3415904" y="4638764"/>
              <a:ext cx="2990855" cy="135255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2863459" y="4638764"/>
              <a:ext cx="2266950" cy="135255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7"/>
            <p:cNvSpPr/>
            <p:nvPr/>
          </p:nvSpPr>
          <p:spPr>
            <a:xfrm rot="16200000" flipV="1">
              <a:off x="3870726" y="4764972"/>
              <a:ext cx="1390653" cy="11382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Lst>
              <a:ahLst/>
              <a:cxnLst>
                <a:cxn ang="0">
                  <a:pos x="connsiteX0-1" y="connsiteY0-2"/>
                </a:cxn>
                <a:cxn ang="0">
                  <a:pos x="connsiteX1-3" y="connsiteY1-4"/>
                </a:cxn>
                <a:cxn ang="0">
                  <a:pos x="connsiteX2-5" y="connsiteY2-6"/>
                </a:cxn>
                <a:cxn ang="0">
                  <a:pos x="connsiteX3-7" y="connsiteY3-8"/>
                </a:cxn>
              </a:cxnLst>
              <a:rect l="l" t="t" r="r" b="b"/>
              <a:pathLst>
                <a:path w="3109533" h="1138237">
                  <a:moveTo>
                    <a:pt x="0" y="661987"/>
                  </a:moveTo>
                  <a:lnTo>
                    <a:pt x="89747" y="0"/>
                  </a:lnTo>
                  <a:lnTo>
                    <a:pt x="3109533" y="1138237"/>
                  </a:lnTo>
                  <a:lnTo>
                    <a:pt x="0" y="661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7"/>
            <p:cNvSpPr/>
            <p:nvPr/>
          </p:nvSpPr>
          <p:spPr>
            <a:xfrm rot="16200000" flipV="1">
              <a:off x="4975623" y="4555420"/>
              <a:ext cx="1390653" cy="15192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 name="connsiteX0-65" fmla="*/ 0 w 3109533"/>
                <a:gd name="connsiteY0-66" fmla="*/ 947737 h 1423987"/>
                <a:gd name="connsiteX1-67" fmla="*/ 132344 w 3109533"/>
                <a:gd name="connsiteY1-68" fmla="*/ 0 h 1423987"/>
                <a:gd name="connsiteX2-69" fmla="*/ 3109533 w 3109533"/>
                <a:gd name="connsiteY2-70" fmla="*/ 1423987 h 1423987"/>
                <a:gd name="connsiteX3-71" fmla="*/ 0 w 3109533"/>
                <a:gd name="connsiteY3-72" fmla="*/ 947737 h 1423987"/>
                <a:gd name="connsiteX0-73" fmla="*/ 0 w 3109533"/>
                <a:gd name="connsiteY0-74" fmla="*/ 966787 h 1443037"/>
                <a:gd name="connsiteX1-75" fmla="*/ 132344 w 3109533"/>
                <a:gd name="connsiteY1-76" fmla="*/ 0 h 1443037"/>
                <a:gd name="connsiteX2-77" fmla="*/ 3109533 w 3109533"/>
                <a:gd name="connsiteY2-78" fmla="*/ 1443037 h 1443037"/>
                <a:gd name="connsiteX3-79" fmla="*/ 0 w 3109533"/>
                <a:gd name="connsiteY3-80" fmla="*/ 966787 h 1443037"/>
                <a:gd name="connsiteX0-81" fmla="*/ 0 w 3109533"/>
                <a:gd name="connsiteY0-82" fmla="*/ 1042987 h 1519237"/>
                <a:gd name="connsiteX1-83" fmla="*/ 47151 w 3109533"/>
                <a:gd name="connsiteY1-84" fmla="*/ 0 h 1519237"/>
                <a:gd name="connsiteX2-85" fmla="*/ 3109533 w 3109533"/>
                <a:gd name="connsiteY2-86" fmla="*/ 1519237 h 1519237"/>
                <a:gd name="connsiteX3-87" fmla="*/ 0 w 3109533"/>
                <a:gd name="connsiteY3-88" fmla="*/ 1042987 h 1519237"/>
              </a:gdLst>
              <a:ahLst/>
              <a:cxnLst>
                <a:cxn ang="0">
                  <a:pos x="connsiteX0-1" y="connsiteY0-2"/>
                </a:cxn>
                <a:cxn ang="0">
                  <a:pos x="connsiteX1-3" y="connsiteY1-4"/>
                </a:cxn>
                <a:cxn ang="0">
                  <a:pos x="connsiteX2-5" y="connsiteY2-6"/>
                </a:cxn>
                <a:cxn ang="0">
                  <a:pos x="connsiteX3-7" y="connsiteY3-8"/>
                </a:cxn>
              </a:cxnLst>
              <a:rect l="l" t="t" r="r" b="b"/>
              <a:pathLst>
                <a:path w="3109533" h="1519237">
                  <a:moveTo>
                    <a:pt x="0" y="1042987"/>
                  </a:moveTo>
                  <a:lnTo>
                    <a:pt x="47151" y="0"/>
                  </a:lnTo>
                  <a:lnTo>
                    <a:pt x="3109533" y="1519237"/>
                  </a:lnTo>
                  <a:lnTo>
                    <a:pt x="0" y="1042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transition spd="med">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zh-CN" altLang="en-US"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效果展示</a:t>
                </a:r>
                <a:endPar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endParaRP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endParaRPr lang="zh-CN" altLang="en-US" sz="2300" dirty="0">
                <a:solidFill>
                  <a:schemeClr val="bg2">
                    <a:lumMod val="50000"/>
                  </a:schemeClr>
                </a:solidFill>
                <a:latin typeface="楷体" panose="02010609060101010101" charset="-122"/>
                <a:ea typeface="楷体" panose="02010609060101010101" charset="-122"/>
              </a:endParaRP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2341880" y="2275205"/>
            <a:ext cx="6997065" cy="460375"/>
          </a:xfrm>
          <a:prstGeom prst="rect">
            <a:avLst/>
          </a:prstGeom>
          <a:noFill/>
        </p:spPr>
        <p:txBody>
          <a:bodyPr wrap="square" rtlCol="0">
            <a:spAutoFit/>
          </a:bodyPr>
          <a:lstStyle/>
          <a:p>
            <a:r>
              <a:rPr lang="en-US" altLang="zh-CN" sz="2400" smtClean="0">
                <a:latin typeface="楷体" panose="02010609060101010101" charset="-122"/>
                <a:ea typeface="楷体" panose="02010609060101010101" charset="-122"/>
              </a:rPr>
              <a:t>	</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18" descr="http://img.mp.itc.cn/upload/20170728/7c02672f617247f3b63017505173ce18_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344295" y="1435735"/>
            <a:ext cx="6290310" cy="3538855"/>
          </a:xfrm>
          <a:prstGeom prst="rect">
            <a:avLst/>
          </a:prstGeom>
          <a:noFill/>
          <a:ln>
            <a:noFill/>
          </a:ln>
        </p:spPr>
      </p:pic>
      <p:sp>
        <p:nvSpPr>
          <p:cNvPr id="5" name="文本框 4"/>
          <p:cNvSpPr txBox="1"/>
          <p:nvPr/>
        </p:nvSpPr>
        <p:spPr>
          <a:xfrm>
            <a:off x="8137525" y="1912620"/>
            <a:ext cx="2740660" cy="2790187"/>
          </a:xfrm>
          <a:prstGeom prst="rect">
            <a:avLst/>
          </a:prstGeom>
          <a:noFill/>
        </p:spPr>
        <p:txBody>
          <a:bodyPr wrap="square" rtlCol="0">
            <a:spAutoFit/>
          </a:bodyPr>
          <a:lstStyle/>
          <a:p>
            <a:pPr fontAlgn="auto">
              <a:lnSpc>
                <a:spcPct val="150000"/>
              </a:lnSpc>
            </a:pPr>
            <a:r>
              <a:rPr lang="en-US" altLang="zh-CN" dirty="0"/>
              <a:t>         </a:t>
            </a:r>
            <a:r>
              <a:rPr lang="zh-CN" altLang="en-US" sz="2000" dirty="0">
                <a:latin typeface="楷体" panose="02010609060101010101" charset="-122"/>
                <a:ea typeface="楷体" panose="02010609060101010101" charset="-122"/>
              </a:rPr>
              <a:t>浸湿的头发效果所呈现的外观特征，是由湿漉漉头发内部的相互作用力，以及液体在头发上的运动，液体和头发间的力所呈现的。</a:t>
            </a:r>
          </a:p>
        </p:txBody>
      </p:sp>
    </p:spTree>
  </p:cSld>
  <p:clrMapOvr>
    <a:masterClrMapping/>
  </p:clrMapOvr>
  <p:transition spd="med">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图片1.png图片1"/>
          <p:cNvPicPr preferRelativeResize="0">
            <a:picLocks noChangeAspect="1"/>
          </p:cNvPicPr>
          <p:nvPr/>
        </p:nvPicPr>
        <p:blipFill rotWithShape="1">
          <a:blip r:embed="rId2"/>
          <a:srcRect/>
          <a:stretch>
            <a:fillRect/>
          </a:stretch>
        </p:blipFill>
        <p:spPr>
          <a:xfrm>
            <a:off x="-635" y="-29210"/>
            <a:ext cx="6193790" cy="6886575"/>
          </a:xfrm>
          <a:prstGeom prst="rect">
            <a:avLst/>
          </a:prstGeom>
          <a:blipFill rotWithShape="1">
            <a:blip r:embed="rId3"/>
            <a:stretch>
              <a:fillRect/>
            </a:stretch>
          </a:blipFill>
        </p:spPr>
      </p:pic>
      <p:sp>
        <p:nvSpPr>
          <p:cNvPr id="6" name="矩形 5"/>
          <p:cNvSpPr/>
          <p:nvPr/>
        </p:nvSpPr>
        <p:spPr>
          <a:xfrm>
            <a:off x="5486400" y="0"/>
            <a:ext cx="706583" cy="3519055"/>
          </a:xfrm>
          <a:custGeom>
            <a:avLst/>
            <a:gdLst>
              <a:gd name="connsiteX0" fmla="*/ 0 w 997527"/>
              <a:gd name="connsiteY0" fmla="*/ 0 h 3519055"/>
              <a:gd name="connsiteX1" fmla="*/ 997527 w 997527"/>
              <a:gd name="connsiteY1" fmla="*/ 0 h 3519055"/>
              <a:gd name="connsiteX2" fmla="*/ 997527 w 997527"/>
              <a:gd name="connsiteY2" fmla="*/ 3519055 h 3519055"/>
              <a:gd name="connsiteX3" fmla="*/ 0 w 997527"/>
              <a:gd name="connsiteY3" fmla="*/ 3519055 h 3519055"/>
              <a:gd name="connsiteX4" fmla="*/ 0 w 997527"/>
              <a:gd name="connsiteY4" fmla="*/ 0 h 3519055"/>
              <a:gd name="connsiteX0-1" fmla="*/ 0 w 997527"/>
              <a:gd name="connsiteY0-2" fmla="*/ 0 h 3519055"/>
              <a:gd name="connsiteX1-3" fmla="*/ 997527 w 997527"/>
              <a:gd name="connsiteY1-4" fmla="*/ 0 h 3519055"/>
              <a:gd name="connsiteX2-5" fmla="*/ 997527 w 997527"/>
              <a:gd name="connsiteY2-6" fmla="*/ 3519055 h 3519055"/>
              <a:gd name="connsiteX3-7" fmla="*/ 0 w 997527"/>
              <a:gd name="connsiteY3-8" fmla="*/ 2951018 h 3519055"/>
              <a:gd name="connsiteX4-9" fmla="*/ 0 w 997527"/>
              <a:gd name="connsiteY4-10" fmla="*/ 0 h 35190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97527" h="3519055">
                <a:moveTo>
                  <a:pt x="0" y="0"/>
                </a:moveTo>
                <a:lnTo>
                  <a:pt x="997527" y="0"/>
                </a:lnTo>
                <a:lnTo>
                  <a:pt x="997527" y="3519055"/>
                </a:lnTo>
                <a:lnTo>
                  <a:pt x="0" y="295101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86400" y="3519055"/>
            <a:ext cx="706583" cy="3338945"/>
          </a:xfrm>
          <a:custGeom>
            <a:avLst/>
            <a:gdLst>
              <a:gd name="connsiteX0" fmla="*/ 0 w 997527"/>
              <a:gd name="connsiteY0" fmla="*/ 0 h 3338945"/>
              <a:gd name="connsiteX1" fmla="*/ 997527 w 997527"/>
              <a:gd name="connsiteY1" fmla="*/ 0 h 3338945"/>
              <a:gd name="connsiteX2" fmla="*/ 997527 w 997527"/>
              <a:gd name="connsiteY2" fmla="*/ 3338945 h 3338945"/>
              <a:gd name="connsiteX3" fmla="*/ 0 w 997527"/>
              <a:gd name="connsiteY3" fmla="*/ 3338945 h 3338945"/>
              <a:gd name="connsiteX4" fmla="*/ 0 w 997527"/>
              <a:gd name="connsiteY4" fmla="*/ 0 h 3338945"/>
              <a:gd name="connsiteX0-1" fmla="*/ 13854 w 997527"/>
              <a:gd name="connsiteY0-2" fmla="*/ 457200 h 3338945"/>
              <a:gd name="connsiteX1-3" fmla="*/ 997527 w 997527"/>
              <a:gd name="connsiteY1-4" fmla="*/ 0 h 3338945"/>
              <a:gd name="connsiteX2-5" fmla="*/ 997527 w 997527"/>
              <a:gd name="connsiteY2-6" fmla="*/ 3338945 h 3338945"/>
              <a:gd name="connsiteX3-7" fmla="*/ 0 w 997527"/>
              <a:gd name="connsiteY3-8" fmla="*/ 3338945 h 3338945"/>
              <a:gd name="connsiteX4-9" fmla="*/ 13854 w 997527"/>
              <a:gd name="connsiteY4-10" fmla="*/ 457200 h 33389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97527" h="3338945">
                <a:moveTo>
                  <a:pt x="13854" y="457200"/>
                </a:moveTo>
                <a:lnTo>
                  <a:pt x="997527" y="0"/>
                </a:lnTo>
                <a:lnTo>
                  <a:pt x="997527" y="3338945"/>
                </a:lnTo>
                <a:lnTo>
                  <a:pt x="0" y="3338945"/>
                </a:lnTo>
                <a:lnTo>
                  <a:pt x="13854" y="457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530439" y="13855"/>
            <a:ext cx="872836" cy="1569660"/>
          </a:xfrm>
          <a:prstGeom prst="rect">
            <a:avLst/>
          </a:prstGeom>
          <a:noFill/>
        </p:spPr>
        <p:txBody>
          <a:bodyPr wrap="square" rtlCol="0">
            <a:spAutoFit/>
          </a:bodyPr>
          <a:lstStyle/>
          <a:p>
            <a:r>
              <a:rPr lang="en-US" altLang="zh-CN" sz="9600" dirty="0" smtClean="0">
                <a:ln w="31750">
                  <a:solidFill>
                    <a:schemeClr val="bg1"/>
                  </a:solidFill>
                </a:ln>
                <a:solidFill>
                  <a:schemeClr val="bg1"/>
                </a:solidFill>
                <a:latin typeface="Segoe UI Emoji" panose="020B0502040204020203" pitchFamily="34" charset="0"/>
                <a:ea typeface="Segoe UI Emoji" panose="020B0502040204020203" pitchFamily="34" charset="0"/>
                <a:cs typeface="Segoe UI Black" panose="020B0A02040204020203" pitchFamily="34" charset="0"/>
              </a:rPr>
              <a:t>C</a:t>
            </a:r>
            <a:endParaRPr lang="zh-CN" altLang="en-US" sz="9600" dirty="0">
              <a:ln w="31750">
                <a:solidFill>
                  <a:schemeClr val="bg1"/>
                </a:solidFill>
              </a:ln>
              <a:solidFill>
                <a:schemeClr val="bg1"/>
              </a:solidFill>
              <a:latin typeface="Segoe UI Emoji" panose="020B0502040204020203" pitchFamily="34" charset="0"/>
              <a:cs typeface="Segoe UI Black" panose="020B0A02040204020203" pitchFamily="34" charset="0"/>
            </a:endParaRPr>
          </a:p>
        </p:txBody>
      </p:sp>
      <p:sp>
        <p:nvSpPr>
          <p:cNvPr id="9" name="文本框 8"/>
          <p:cNvSpPr txBox="1"/>
          <p:nvPr/>
        </p:nvSpPr>
        <p:spPr>
          <a:xfrm>
            <a:off x="5486400" y="253940"/>
            <a:ext cx="4253346" cy="1200329"/>
          </a:xfrm>
          <a:prstGeom prst="rect">
            <a:avLst/>
          </a:prstGeom>
          <a:noFill/>
        </p:spPr>
        <p:txBody>
          <a:bodyPr wrap="square" rtlCol="0">
            <a:spAutoFit/>
          </a:bodyPr>
          <a:lstStyle/>
          <a:p>
            <a:r>
              <a:rPr lang="en-US" altLang="zh-CN" sz="7200" dirty="0" err="1" smtClean="0">
                <a:solidFill>
                  <a:schemeClr val="accent1">
                    <a:lumMod val="75000"/>
                  </a:schemeClr>
                </a:solidFill>
                <a:latin typeface="Segoe UI Emoji" panose="020B0502040204020203" pitchFamily="34" charset="0"/>
                <a:ea typeface="Segoe UI Emoji" panose="020B0502040204020203" pitchFamily="34" charset="0"/>
              </a:rPr>
              <a:t>ont</a:t>
            </a:r>
            <a:r>
              <a:rPr lang="en-US" altLang="zh-CN" sz="7200" dirty="0" err="1" smtClean="0">
                <a:solidFill>
                  <a:schemeClr val="accent1">
                    <a:lumMod val="60000"/>
                    <a:lumOff val="40000"/>
                  </a:schemeClr>
                </a:solidFill>
                <a:latin typeface="Segoe UI Emoji" panose="020B0502040204020203" pitchFamily="34" charset="0"/>
                <a:ea typeface="Segoe UI Emoji" panose="020B0502040204020203" pitchFamily="34" charset="0"/>
              </a:rPr>
              <a:t>ents</a:t>
            </a:r>
            <a:endParaRPr lang="zh-CN" altLang="en-US" sz="7200" dirty="0">
              <a:solidFill>
                <a:schemeClr val="accent1">
                  <a:lumMod val="60000"/>
                  <a:lumOff val="40000"/>
                </a:schemeClr>
              </a:solidFill>
              <a:latin typeface="Segoe UI Emoji" panose="020B0502040204020203" pitchFamily="34" charset="0"/>
            </a:endParaRPr>
          </a:p>
        </p:txBody>
      </p:sp>
      <p:sp>
        <p:nvSpPr>
          <p:cNvPr id="14" name="直角三角形 13"/>
          <p:cNvSpPr/>
          <p:nvPr/>
        </p:nvSpPr>
        <p:spPr>
          <a:xfrm>
            <a:off x="0" y="1873598"/>
            <a:ext cx="1771649" cy="4984402"/>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989618" y="1873598"/>
            <a:ext cx="817418" cy="81741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989618" y="3110346"/>
            <a:ext cx="817418" cy="81741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989618" y="4371109"/>
            <a:ext cx="817418" cy="8174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989618" y="5631872"/>
            <a:ext cx="817418" cy="8174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176657" y="1967438"/>
            <a:ext cx="332509" cy="646331"/>
          </a:xfrm>
          <a:prstGeom prst="rect">
            <a:avLst/>
          </a:prstGeom>
          <a:noFill/>
        </p:spPr>
        <p:txBody>
          <a:bodyPr wrap="square" rtlCol="0">
            <a:spAutoFit/>
          </a:bodyPr>
          <a:lstStyle/>
          <a:p>
            <a:r>
              <a:rPr lang="en-US" altLang="zh-CN" sz="36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0" name="文本框 19"/>
          <p:cNvSpPr txBox="1"/>
          <p:nvPr/>
        </p:nvSpPr>
        <p:spPr>
          <a:xfrm>
            <a:off x="7176657" y="3195889"/>
            <a:ext cx="332509" cy="646331"/>
          </a:xfrm>
          <a:prstGeom prst="rect">
            <a:avLst/>
          </a:prstGeom>
          <a:noFill/>
        </p:spPr>
        <p:txBody>
          <a:bodyPr wrap="square" rtlCol="0">
            <a:spAutoFit/>
          </a:bodyPr>
          <a:lstStyle/>
          <a:p>
            <a:r>
              <a:rPr lang="en-US" altLang="zh-CN" sz="36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1" name="文本框 20"/>
          <p:cNvSpPr txBox="1"/>
          <p:nvPr/>
        </p:nvSpPr>
        <p:spPr>
          <a:xfrm>
            <a:off x="7176657" y="4456652"/>
            <a:ext cx="332509" cy="646331"/>
          </a:xfrm>
          <a:prstGeom prst="rect">
            <a:avLst/>
          </a:prstGeom>
          <a:noFill/>
        </p:spPr>
        <p:txBody>
          <a:bodyPr wrap="square" rtlCol="0">
            <a:spAutoFit/>
          </a:bodyPr>
          <a:lstStyle/>
          <a:p>
            <a:r>
              <a:rPr lang="en-US" altLang="zh-CN" sz="36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2" name="文本框 21"/>
          <p:cNvSpPr txBox="1"/>
          <p:nvPr/>
        </p:nvSpPr>
        <p:spPr>
          <a:xfrm>
            <a:off x="7176657" y="5717415"/>
            <a:ext cx="332509" cy="646331"/>
          </a:xfrm>
          <a:prstGeom prst="rect">
            <a:avLst/>
          </a:prstGeom>
          <a:noFill/>
        </p:spPr>
        <p:txBody>
          <a:bodyPr wrap="square" rtlCol="0">
            <a:spAutoFit/>
          </a:bodyPr>
          <a:lstStyle/>
          <a:p>
            <a:r>
              <a:rPr lang="en-US" altLang="zh-CN" sz="3600" dirty="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7994075" y="2052269"/>
            <a:ext cx="3823854" cy="460375"/>
          </a:xfrm>
          <a:prstGeom prst="rect">
            <a:avLst/>
          </a:prstGeom>
          <a:noFill/>
        </p:spPr>
        <p:txBody>
          <a:bodyPr wrap="square" rtlCol="0">
            <a:spAutoFit/>
          </a:bodyPr>
          <a:lstStyle/>
          <a:p>
            <a:r>
              <a:rPr lang="zh-CN" altLang="zh-CN" sz="2400" dirty="0">
                <a:solidFill>
                  <a:schemeClr val="tx1">
                    <a:lumMod val="65000"/>
                    <a:lumOff val="35000"/>
                  </a:schemeClr>
                </a:solidFill>
                <a:latin typeface="楷体" panose="02010609060101010101" pitchFamily="49" charset="-122"/>
                <a:ea typeface="楷体" panose="02010609060101010101" pitchFamily="49" charset="-122"/>
                <a:cs typeface="Tahoma" panose="020B0604030504040204" pitchFamily="34" charset="0"/>
              </a:rPr>
              <a:t>头发之间的力</a:t>
            </a:r>
          </a:p>
        </p:txBody>
      </p:sp>
      <p:sp>
        <p:nvSpPr>
          <p:cNvPr id="24" name="文本框 23"/>
          <p:cNvSpPr txBox="1"/>
          <p:nvPr/>
        </p:nvSpPr>
        <p:spPr>
          <a:xfrm>
            <a:off x="7994075" y="3289537"/>
            <a:ext cx="3823854" cy="460375"/>
          </a:xfrm>
          <a:prstGeom prst="rect">
            <a:avLst/>
          </a:prstGeom>
          <a:noFill/>
        </p:spPr>
        <p:txBody>
          <a:bodyPr wrap="square" rtlCol="0">
            <a:spAutoFit/>
          </a:bodyPr>
          <a:lstStyle/>
          <a:p>
            <a:r>
              <a:rPr lang="en-US" altLang="zh-CN" sz="2400" dirty="0" smtClean="0">
                <a:solidFill>
                  <a:schemeClr val="tx1">
                    <a:lumMod val="65000"/>
                    <a:lumOff val="35000"/>
                  </a:schemeClr>
                </a:solidFill>
                <a:latin typeface="楷体" panose="02010609060101010101" charset="-122"/>
                <a:ea typeface="楷体" panose="02010609060101010101" charset="-122"/>
                <a:cs typeface="Tahoma" panose="020B0604030504040204" pitchFamily="34" charset="0"/>
              </a:rPr>
              <a:t>液体从头发表面流动</a:t>
            </a:r>
          </a:p>
        </p:txBody>
      </p:sp>
      <p:sp>
        <p:nvSpPr>
          <p:cNvPr id="25" name="文本框 24"/>
          <p:cNvSpPr txBox="1"/>
          <p:nvPr/>
        </p:nvSpPr>
        <p:spPr>
          <a:xfrm>
            <a:off x="7994075" y="4549544"/>
            <a:ext cx="3823854" cy="460375"/>
          </a:xfrm>
          <a:prstGeom prst="rect">
            <a:avLst/>
          </a:prstGeom>
          <a:noFill/>
        </p:spPr>
        <p:txBody>
          <a:bodyPr wrap="square" rtlCol="0">
            <a:spAutoFit/>
          </a:bodyPr>
          <a:lstStyle/>
          <a:p>
            <a:r>
              <a:rPr lang="en-US" altLang="zh-CN" sz="2400" dirty="0" smtClean="0">
                <a:solidFill>
                  <a:schemeClr val="tx1">
                    <a:lumMod val="65000"/>
                    <a:lumOff val="35000"/>
                  </a:schemeClr>
                </a:solidFill>
                <a:latin typeface="楷体" panose="02010609060101010101" charset="-122"/>
                <a:ea typeface="楷体" panose="02010609060101010101" charset="-122"/>
                <a:cs typeface="Tahoma" panose="020B0604030504040204" pitchFamily="34" charset="0"/>
              </a:rPr>
              <a:t>水下头发的运动</a:t>
            </a:r>
          </a:p>
        </p:txBody>
      </p:sp>
      <p:sp>
        <p:nvSpPr>
          <p:cNvPr id="26" name="文本框 25"/>
          <p:cNvSpPr txBox="1"/>
          <p:nvPr/>
        </p:nvSpPr>
        <p:spPr>
          <a:xfrm>
            <a:off x="7994075" y="5810942"/>
            <a:ext cx="3823854" cy="460375"/>
          </a:xfrm>
          <a:prstGeom prst="rect">
            <a:avLst/>
          </a:prstGeom>
          <a:noFill/>
        </p:spPr>
        <p:txBody>
          <a:bodyPr wrap="square" rtlCol="0">
            <a:spAutoFit/>
          </a:bodyPr>
          <a:lstStyle/>
          <a:p>
            <a:r>
              <a:rPr lang="zh-CN" altLang="en-US" sz="2400" dirty="0">
                <a:solidFill>
                  <a:schemeClr val="tx1">
                    <a:lumMod val="65000"/>
                    <a:lumOff val="35000"/>
                  </a:schemeClr>
                </a:solidFill>
                <a:latin typeface="楷体" panose="02010609060101010101" charset="-122"/>
                <a:ea typeface="楷体" panose="02010609060101010101" charset="-122"/>
                <a:cs typeface="Tahoma" panose="020B0604030504040204" pitchFamily="34" charset="0"/>
              </a:rPr>
              <a:t>效果</a:t>
            </a:r>
            <a:r>
              <a:rPr lang="zh-CN" altLang="en-US" sz="2400" dirty="0" smtClean="0">
                <a:solidFill>
                  <a:schemeClr val="tx1">
                    <a:lumMod val="65000"/>
                    <a:lumOff val="35000"/>
                  </a:schemeClr>
                </a:solidFill>
                <a:latin typeface="楷体" panose="02010609060101010101" charset="-122"/>
                <a:ea typeface="楷体" panose="02010609060101010101" charset="-122"/>
                <a:cs typeface="Tahoma" panose="020B0604030504040204" pitchFamily="34" charset="0"/>
              </a:rPr>
              <a:t>展示</a:t>
            </a:r>
            <a:endParaRPr lang="zh-CN" altLang="en-US" sz="2400" dirty="0">
              <a:solidFill>
                <a:schemeClr val="tx1">
                  <a:lumMod val="65000"/>
                  <a:lumOff val="35000"/>
                </a:schemeClr>
              </a:solidFill>
              <a:latin typeface="楷体" panose="02010609060101010101" charset="-122"/>
              <a:ea typeface="楷体" panose="02010609060101010101" charset="-122"/>
              <a:cs typeface="Tahoma" panose="020B0604030504040204" pitchFamily="34" charset="0"/>
            </a:endParaRPr>
          </a:p>
        </p:txBody>
      </p:sp>
      <p:sp>
        <p:nvSpPr>
          <p:cNvPr id="27" name="直角三角形 26"/>
          <p:cNvSpPr/>
          <p:nvPr/>
        </p:nvSpPr>
        <p:spPr>
          <a:xfrm flipV="1">
            <a:off x="0" y="-43208"/>
            <a:ext cx="1302326" cy="3885427"/>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zh-CN" altLang="en-US"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效果展示</a:t>
                </a:r>
                <a:endPar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endParaRP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endParaRPr lang="zh-CN" altLang="en-US" sz="2300" dirty="0">
                <a:solidFill>
                  <a:schemeClr val="bg2">
                    <a:lumMod val="50000"/>
                  </a:schemeClr>
                </a:solidFill>
                <a:latin typeface="楷体" panose="02010609060101010101" charset="-122"/>
                <a:ea typeface="楷体" panose="02010609060101010101" charset="-122"/>
              </a:endParaRP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2341880" y="2275205"/>
            <a:ext cx="6997065" cy="460375"/>
          </a:xfrm>
          <a:prstGeom prst="rect">
            <a:avLst/>
          </a:prstGeom>
          <a:noFill/>
        </p:spPr>
        <p:txBody>
          <a:bodyPr wrap="square" rtlCol="0">
            <a:spAutoFit/>
          </a:bodyPr>
          <a:lstStyle/>
          <a:p>
            <a:r>
              <a:rPr lang="en-US" altLang="zh-CN" sz="2400" smtClean="0">
                <a:latin typeface="楷体" panose="02010609060101010101" charset="-122"/>
                <a:ea typeface="楷体" panose="02010609060101010101" charset="-122"/>
              </a:rPr>
              <a:t>	</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3" descr="http://img.mp.itc.cn/upload/20170728/de3aed233b624a07aa0f23d1319022a0_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449705" y="1707515"/>
            <a:ext cx="6181090" cy="3477895"/>
          </a:xfrm>
          <a:prstGeom prst="rect">
            <a:avLst/>
          </a:prstGeom>
          <a:noFill/>
          <a:ln>
            <a:noFill/>
          </a:ln>
        </p:spPr>
      </p:pic>
      <p:sp>
        <p:nvSpPr>
          <p:cNvPr id="5" name="文本框 4"/>
          <p:cNvSpPr txBox="1"/>
          <p:nvPr/>
        </p:nvSpPr>
        <p:spPr>
          <a:xfrm>
            <a:off x="8137525" y="1912620"/>
            <a:ext cx="2740660" cy="2790187"/>
          </a:xfrm>
          <a:prstGeom prst="rect">
            <a:avLst/>
          </a:prstGeom>
          <a:noFill/>
        </p:spPr>
        <p:txBody>
          <a:bodyPr wrap="square" rtlCol="0">
            <a:spAutoFit/>
          </a:bodyPr>
          <a:lstStyle/>
          <a:p>
            <a:pPr fontAlgn="auto">
              <a:lnSpc>
                <a:spcPct val="150000"/>
              </a:lnSpc>
            </a:pPr>
            <a:r>
              <a:rPr lang="en-US" altLang="zh-CN" sz="2000" dirty="0"/>
              <a:t>         </a:t>
            </a:r>
            <a:r>
              <a:rPr lang="zh-CN" altLang="en-US" sz="2000" dirty="0">
                <a:latin typeface="楷体" panose="02010609060101010101" charset="-122"/>
                <a:ea typeface="楷体" panose="02010609060101010101" charset="-122"/>
              </a:rPr>
              <a:t>为了获得所有这些特征效果，提出了一系列方法，从而有效地让毛发捕获到液体，并沿着毛发模型流动，引起内聚力和滴落。</a:t>
            </a:r>
          </a:p>
        </p:txBody>
      </p:sp>
    </p:spTree>
  </p:cSld>
  <p:clrMapOvr>
    <a:masterClrMapping/>
  </p:clrMapOvr>
  <p:transition spd="med">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zh-CN" altLang="en-US"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效果展示</a:t>
                </a:r>
                <a:endPar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endParaRP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endParaRPr lang="zh-CN" altLang="en-US" sz="2300" dirty="0">
                <a:solidFill>
                  <a:schemeClr val="bg2">
                    <a:lumMod val="50000"/>
                  </a:schemeClr>
                </a:solidFill>
                <a:latin typeface="楷体" panose="02010609060101010101" charset="-122"/>
                <a:ea typeface="楷体" panose="02010609060101010101" charset="-122"/>
              </a:endParaRP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2341880" y="2275205"/>
            <a:ext cx="6997065" cy="460375"/>
          </a:xfrm>
          <a:prstGeom prst="rect">
            <a:avLst/>
          </a:prstGeom>
          <a:noFill/>
        </p:spPr>
        <p:txBody>
          <a:bodyPr wrap="square" rtlCol="0">
            <a:spAutoFit/>
          </a:bodyPr>
          <a:lstStyle/>
          <a:p>
            <a:r>
              <a:rPr lang="en-US" altLang="zh-CN" sz="2400" smtClean="0">
                <a:latin typeface="楷体" panose="02010609060101010101" charset="-122"/>
                <a:ea typeface="楷体" panose="02010609060101010101" charset="-122"/>
              </a:rPr>
              <a:t>	</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2" descr="http://img.mp.itc.cn/upload/20170728/1c0ba18094ad4532ba703aaebd84cc67_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457325" y="1541780"/>
            <a:ext cx="6087745" cy="3424555"/>
          </a:xfrm>
          <a:prstGeom prst="rect">
            <a:avLst/>
          </a:prstGeom>
          <a:noFill/>
          <a:ln>
            <a:noFill/>
          </a:ln>
        </p:spPr>
      </p:pic>
      <p:sp>
        <p:nvSpPr>
          <p:cNvPr id="5" name="文本框 4"/>
          <p:cNvSpPr txBox="1"/>
          <p:nvPr/>
        </p:nvSpPr>
        <p:spPr>
          <a:xfrm>
            <a:off x="8137525" y="1912620"/>
            <a:ext cx="2740660" cy="1866858"/>
          </a:xfrm>
          <a:prstGeom prst="rect">
            <a:avLst/>
          </a:prstGeom>
          <a:noFill/>
        </p:spPr>
        <p:txBody>
          <a:bodyPr wrap="square" rtlCol="0">
            <a:spAutoFit/>
          </a:bodyPr>
          <a:lstStyle/>
          <a:p>
            <a:pPr fontAlgn="auto">
              <a:lnSpc>
                <a:spcPct val="150000"/>
              </a:lnSpc>
            </a:pPr>
            <a:r>
              <a:rPr lang="en-US" altLang="zh-CN" sz="2000" dirty="0"/>
              <a:t>         </a:t>
            </a:r>
            <a:r>
              <a:rPr lang="zh-CN" altLang="en-US" sz="2000" dirty="0">
                <a:latin typeface="楷体" panose="02010609060101010101" charset="-122"/>
                <a:ea typeface="楷体" panose="02010609060101010101" charset="-122"/>
              </a:rPr>
              <a:t>这段是将整个过程以粒子颗粒的形式展现出来，可视化了头发翻转时的粒子生命周期。</a:t>
            </a:r>
            <a:endParaRPr lang="en-US" altLang="zh-CN" sz="2000" dirty="0">
              <a:latin typeface="楷体" panose="02010609060101010101" charset="-122"/>
              <a:ea typeface="楷体" panose="02010609060101010101" charset="-122"/>
            </a:endParaRPr>
          </a:p>
        </p:txBody>
      </p:sp>
    </p:spTree>
  </p:cSld>
  <p:clrMapOvr>
    <a:masterClrMapping/>
  </p:clrMapOvr>
  <p:transition spd="med">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zh-CN" altLang="en-US"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效果展示</a:t>
                </a:r>
                <a:endPar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endParaRP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endParaRPr lang="zh-CN" altLang="en-US" sz="2300" dirty="0">
                <a:solidFill>
                  <a:schemeClr val="bg2">
                    <a:lumMod val="50000"/>
                  </a:schemeClr>
                </a:solidFill>
                <a:latin typeface="楷体" panose="02010609060101010101" charset="-122"/>
                <a:ea typeface="楷体" panose="02010609060101010101" charset="-122"/>
              </a:endParaRP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2341880" y="2275205"/>
            <a:ext cx="6997065" cy="460375"/>
          </a:xfrm>
          <a:prstGeom prst="rect">
            <a:avLst/>
          </a:prstGeom>
          <a:noFill/>
        </p:spPr>
        <p:txBody>
          <a:bodyPr wrap="square" rtlCol="0">
            <a:spAutoFit/>
          </a:bodyPr>
          <a:lstStyle/>
          <a:p>
            <a:r>
              <a:rPr lang="en-US" altLang="zh-CN" sz="2400" smtClean="0">
                <a:latin typeface="楷体" panose="02010609060101010101" charset="-122"/>
                <a:ea typeface="楷体" panose="02010609060101010101" charset="-122"/>
              </a:rPr>
              <a:t>	</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137525" y="1912620"/>
            <a:ext cx="2740660" cy="2790187"/>
          </a:xfrm>
          <a:prstGeom prst="rect">
            <a:avLst/>
          </a:prstGeom>
          <a:noFill/>
        </p:spPr>
        <p:txBody>
          <a:bodyPr wrap="square" rtlCol="0">
            <a:spAutoFit/>
          </a:bodyPr>
          <a:lstStyle/>
          <a:p>
            <a:pPr fontAlgn="auto">
              <a:lnSpc>
                <a:spcPct val="150000"/>
              </a:lnSpc>
            </a:pPr>
            <a:r>
              <a:rPr lang="en-US" altLang="zh-CN" sz="2000" dirty="0"/>
              <a:t>         </a:t>
            </a:r>
            <a:r>
              <a:rPr lang="zh-CN" altLang="en-US" sz="2000" dirty="0">
                <a:latin typeface="楷体" panose="02010609060101010101" charset="-122"/>
                <a:ea typeface="楷体" panose="02010609060101010101" charset="-122"/>
              </a:rPr>
              <a:t>还必须要认真的考虑液体沿着头发流动的动量问题，否则，液体的附加质量和速率将极大的干扰它所依赖的这缕头发。</a:t>
            </a:r>
            <a:endParaRPr lang="en-US" altLang="zh-CN" sz="2000" dirty="0">
              <a:latin typeface="楷体" panose="02010609060101010101" charset="-122"/>
              <a:ea typeface="楷体" panose="02010609060101010101" charset="-122"/>
            </a:endParaRPr>
          </a:p>
        </p:txBody>
      </p:sp>
      <p:pic>
        <p:nvPicPr>
          <p:cNvPr id="2" name="图片 20" descr="http://img.mp.itc.cn/upload/20170728/b60d8b1c71234308b0f2ad51d24130b1_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576070" y="1440180"/>
            <a:ext cx="6025515" cy="3389630"/>
          </a:xfrm>
          <a:prstGeom prst="rect">
            <a:avLst/>
          </a:prstGeom>
          <a:noFill/>
          <a:ln>
            <a:noFill/>
          </a:ln>
        </p:spPr>
      </p:pic>
    </p:spTree>
  </p:cSld>
  <p:clrMapOvr>
    <a:masterClrMapping/>
  </p:clrMapOvr>
  <p:transition spd="med">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zh-CN" altLang="en-US"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效果展示</a:t>
                </a:r>
                <a:endPar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endParaRP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endParaRPr lang="zh-CN" altLang="en-US" sz="2300" dirty="0">
                <a:solidFill>
                  <a:schemeClr val="bg2">
                    <a:lumMod val="50000"/>
                  </a:schemeClr>
                </a:solidFill>
                <a:latin typeface="楷体" panose="02010609060101010101" charset="-122"/>
                <a:ea typeface="楷体" panose="02010609060101010101" charset="-122"/>
              </a:endParaRP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2341880" y="2275205"/>
            <a:ext cx="6997065" cy="460375"/>
          </a:xfrm>
          <a:prstGeom prst="rect">
            <a:avLst/>
          </a:prstGeom>
          <a:noFill/>
        </p:spPr>
        <p:txBody>
          <a:bodyPr wrap="square" rtlCol="0">
            <a:spAutoFit/>
          </a:bodyPr>
          <a:lstStyle/>
          <a:p>
            <a:r>
              <a:rPr lang="en-US" altLang="zh-CN" sz="2400" smtClean="0">
                <a:latin typeface="楷体" panose="02010609060101010101" charset="-122"/>
                <a:ea typeface="楷体" panose="02010609060101010101" charset="-122"/>
              </a:rPr>
              <a:t>	</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137525" y="1912620"/>
            <a:ext cx="2740660" cy="3251852"/>
          </a:xfrm>
          <a:prstGeom prst="rect">
            <a:avLst/>
          </a:prstGeom>
          <a:noFill/>
        </p:spPr>
        <p:txBody>
          <a:bodyPr wrap="square" rtlCol="0">
            <a:spAutoFit/>
          </a:bodyPr>
          <a:lstStyle/>
          <a:p>
            <a:pPr fontAlgn="auto">
              <a:lnSpc>
                <a:spcPct val="150000"/>
              </a:lnSpc>
            </a:pPr>
            <a:r>
              <a:rPr lang="en-US" altLang="zh-CN" sz="2000" dirty="0"/>
              <a:t>         </a:t>
            </a:r>
            <a:r>
              <a:rPr lang="zh-CN" altLang="en-US" sz="2000" dirty="0">
                <a:latin typeface="楷体" panose="02010609060101010101" charset="-122"/>
                <a:ea typeface="楷体" panose="02010609060101010101" charset="-122"/>
              </a:rPr>
              <a:t>为了正确的得到头发从干到湿漉漉的效果，倾倒在头发上的液体必须要能被捕获到头发上，通过把粒子所代表的液体转化到头发浓缩层上的体积中可以达到目的。</a:t>
            </a:r>
            <a:endParaRPr lang="en-US" altLang="zh-CN" sz="2000" dirty="0">
              <a:latin typeface="楷体" panose="02010609060101010101" charset="-122"/>
              <a:ea typeface="楷体" panose="02010609060101010101" charset="-122"/>
            </a:endParaRPr>
          </a:p>
        </p:txBody>
      </p:sp>
      <p:pic>
        <p:nvPicPr>
          <p:cNvPr id="3" name="图片 21" descr="http://img.mp.itc.cn/upload/20170728/f0e3295b893c4164a05f18d978c22d92_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636395" y="1555750"/>
            <a:ext cx="5892800" cy="3314700"/>
          </a:xfrm>
          <a:prstGeom prst="rect">
            <a:avLst/>
          </a:prstGeom>
          <a:noFill/>
          <a:ln>
            <a:noFill/>
          </a:ln>
        </p:spPr>
      </p:pic>
    </p:spTree>
  </p:cSld>
  <p:clrMapOvr>
    <a:masterClrMapping/>
  </p:clrMapOvr>
  <p:transition spd="med">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 name="矩形 1183"/>
          <p:cNvSpPr/>
          <p:nvPr/>
        </p:nvSpPr>
        <p:spPr>
          <a:xfrm>
            <a:off x="897890" y="4605655"/>
            <a:ext cx="4886325" cy="137541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90" name="组合 1189"/>
          <p:cNvGrpSpPr/>
          <p:nvPr/>
        </p:nvGrpSpPr>
        <p:grpSpPr>
          <a:xfrm>
            <a:off x="8121740" y="602219"/>
            <a:ext cx="5084620" cy="7422945"/>
            <a:chOff x="8151721" y="291298"/>
            <a:chExt cx="5084620" cy="7422945"/>
          </a:xfrm>
        </p:grpSpPr>
        <p:sp>
          <p:nvSpPr>
            <p:cNvPr id="1189" name="矩形 1188"/>
            <p:cNvSpPr/>
            <p:nvPr/>
          </p:nvSpPr>
          <p:spPr>
            <a:xfrm rot="2678193">
              <a:off x="9296158" y="4145726"/>
              <a:ext cx="3940183" cy="3268984"/>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8" name="矩形 1187"/>
            <p:cNvSpPr/>
            <p:nvPr/>
          </p:nvSpPr>
          <p:spPr>
            <a:xfrm rot="2735885">
              <a:off x="8151721" y="6380118"/>
              <a:ext cx="1334125" cy="1334125"/>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rot="2575587">
              <a:off x="10909034" y="485869"/>
              <a:ext cx="714427" cy="714427"/>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zh-CN" altLang="en-US"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效果展示</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9441"/>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endParaRPr lang="zh-CN" altLang="en-US" sz="2300" dirty="0">
                <a:solidFill>
                  <a:schemeClr val="bg2">
                    <a:lumMod val="50000"/>
                  </a:schemeClr>
                </a:solidFill>
              </a:endParaRPr>
            </a:p>
          </p:txBody>
        </p:sp>
      </p:grpSp>
      <p:sp>
        <p:nvSpPr>
          <p:cNvPr id="297" name="矩形 296"/>
          <p:cNvSpPr/>
          <p:nvPr/>
        </p:nvSpPr>
        <p:spPr>
          <a:xfrm>
            <a:off x="6139180" y="4606290"/>
            <a:ext cx="4917440" cy="13373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6" name="直角三角形 1185"/>
          <p:cNvSpPr/>
          <p:nvPr/>
        </p:nvSpPr>
        <p:spPr>
          <a:xfrm rot="5400000">
            <a:off x="930234" y="1448224"/>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7" name="文本框 1186"/>
          <p:cNvSpPr txBox="1"/>
          <p:nvPr/>
        </p:nvSpPr>
        <p:spPr>
          <a:xfrm>
            <a:off x="897890" y="4605655"/>
            <a:ext cx="4885690" cy="1337945"/>
          </a:xfrm>
          <a:prstGeom prst="rect">
            <a:avLst/>
          </a:prstGeom>
          <a:noFill/>
        </p:spPr>
        <p:txBody>
          <a:bodyPr wrap="square" rtlCol="0">
            <a:spAutoFit/>
          </a:bodyPr>
          <a:lstStyle/>
          <a:p>
            <a:pPr fontAlgn="auto">
              <a:lnSpc>
                <a:spcPct val="150000"/>
              </a:lnSpc>
            </a:pPr>
            <a:r>
              <a:rPr lang="en-US" altLang="zh-CN" smtClean="0">
                <a:solidFill>
                  <a:schemeClr val="bg1"/>
                </a:solidFill>
              </a:rPr>
              <a:t>         除了沿着单根头发流动外，由于表面张力流动在较长时间尺度上的影响，液体还可以横向跨越多个毛发。</a:t>
            </a:r>
          </a:p>
        </p:txBody>
      </p:sp>
      <p:sp>
        <p:nvSpPr>
          <p:cNvPr id="309" name="文本框 308"/>
          <p:cNvSpPr txBox="1"/>
          <p:nvPr/>
        </p:nvSpPr>
        <p:spPr>
          <a:xfrm>
            <a:off x="6139180" y="4605655"/>
            <a:ext cx="4917440" cy="922020"/>
          </a:xfrm>
          <a:prstGeom prst="rect">
            <a:avLst/>
          </a:prstGeom>
          <a:noFill/>
        </p:spPr>
        <p:txBody>
          <a:bodyPr wrap="square" rtlCol="0">
            <a:spAutoFit/>
          </a:bodyPr>
          <a:lstStyle/>
          <a:p>
            <a:endParaRPr lang="en-US" altLang="zh-CN" smtClean="0">
              <a:solidFill>
                <a:schemeClr val="bg1"/>
              </a:solidFill>
            </a:endParaRPr>
          </a:p>
          <a:p>
            <a:endParaRPr lang="en-US" altLang="zh-CN" smtClean="0">
              <a:solidFill>
                <a:schemeClr val="bg1"/>
              </a:solidFill>
            </a:endParaRPr>
          </a:p>
          <a:p>
            <a:r>
              <a:rPr lang="en-US" altLang="zh-CN" smtClean="0">
                <a:solidFill>
                  <a:schemeClr val="bg1"/>
                </a:solidFill>
              </a:rPr>
              <a:t>         单股头发在穿过液体时也会受到阻力。</a:t>
            </a:r>
          </a:p>
        </p:txBody>
      </p:sp>
      <p:pic>
        <p:nvPicPr>
          <p:cNvPr id="3" name="图片 22" descr="http://img.mp.itc.cn/upload/20170728/ab3a2ff0c8724d8e8a7016d009f846db_t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897573" y="1480820"/>
            <a:ext cx="4886325" cy="2748280"/>
          </a:xfrm>
          <a:prstGeom prst="rect">
            <a:avLst/>
          </a:prstGeom>
          <a:noFill/>
          <a:ln>
            <a:noFill/>
          </a:ln>
        </p:spPr>
      </p:pic>
      <p:pic>
        <p:nvPicPr>
          <p:cNvPr id="4" name="图片 23" descr="http://img.mp.itc.cn/upload/20170728/6ba38a3056f04e53b43ebb36b3c21747_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138863" y="1463358"/>
            <a:ext cx="4916805" cy="2765425"/>
          </a:xfrm>
          <a:prstGeom prst="rect">
            <a:avLst/>
          </a:prstGeom>
          <a:noFill/>
          <a:ln>
            <a:noFill/>
          </a:ln>
        </p:spPr>
      </p:pic>
    </p:spTree>
  </p:cSld>
  <p:clrMapOvr>
    <a:masterClrMapping/>
  </p:clrMapOvr>
  <p:transition spd="med">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 name="矩形 1183"/>
          <p:cNvSpPr/>
          <p:nvPr/>
        </p:nvSpPr>
        <p:spPr>
          <a:xfrm>
            <a:off x="897890" y="4605655"/>
            <a:ext cx="4886325" cy="137541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90" name="组合 1189"/>
          <p:cNvGrpSpPr/>
          <p:nvPr/>
        </p:nvGrpSpPr>
        <p:grpSpPr>
          <a:xfrm>
            <a:off x="8121740" y="602219"/>
            <a:ext cx="5084620" cy="7422945"/>
            <a:chOff x="8151721" y="291298"/>
            <a:chExt cx="5084620" cy="7422945"/>
          </a:xfrm>
        </p:grpSpPr>
        <p:sp>
          <p:nvSpPr>
            <p:cNvPr id="1189" name="矩形 1188"/>
            <p:cNvSpPr/>
            <p:nvPr/>
          </p:nvSpPr>
          <p:spPr>
            <a:xfrm rot="2678193">
              <a:off x="9296158" y="4145726"/>
              <a:ext cx="3940183" cy="3268984"/>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8" name="矩形 1187"/>
            <p:cNvSpPr/>
            <p:nvPr/>
          </p:nvSpPr>
          <p:spPr>
            <a:xfrm rot="2735885">
              <a:off x="8151721" y="6380118"/>
              <a:ext cx="1334125" cy="1334125"/>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rot="2575587">
              <a:off x="10909034" y="485869"/>
              <a:ext cx="714427" cy="714427"/>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zh-CN" altLang="en-US"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效果展示</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9441"/>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endParaRPr lang="zh-CN" altLang="en-US" sz="2300" dirty="0">
                <a:solidFill>
                  <a:schemeClr val="bg2">
                    <a:lumMod val="50000"/>
                  </a:schemeClr>
                </a:solidFill>
              </a:endParaRPr>
            </a:p>
          </p:txBody>
        </p:sp>
      </p:grpSp>
      <p:sp>
        <p:nvSpPr>
          <p:cNvPr id="297" name="矩形 296"/>
          <p:cNvSpPr/>
          <p:nvPr/>
        </p:nvSpPr>
        <p:spPr>
          <a:xfrm>
            <a:off x="6139180" y="4606290"/>
            <a:ext cx="4973320" cy="13741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6" name="直角三角形 1185"/>
          <p:cNvSpPr/>
          <p:nvPr/>
        </p:nvSpPr>
        <p:spPr>
          <a:xfrm rot="5400000">
            <a:off x="930234" y="1448224"/>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7" name="文本框 1186"/>
          <p:cNvSpPr txBox="1"/>
          <p:nvPr/>
        </p:nvSpPr>
        <p:spPr>
          <a:xfrm>
            <a:off x="897890" y="4605655"/>
            <a:ext cx="4885690" cy="922020"/>
          </a:xfrm>
          <a:prstGeom prst="rect">
            <a:avLst/>
          </a:prstGeom>
          <a:noFill/>
        </p:spPr>
        <p:txBody>
          <a:bodyPr wrap="square" rtlCol="0">
            <a:spAutoFit/>
          </a:bodyPr>
          <a:lstStyle/>
          <a:p>
            <a:pPr fontAlgn="auto">
              <a:lnSpc>
                <a:spcPct val="150000"/>
              </a:lnSpc>
            </a:pPr>
            <a:r>
              <a:rPr lang="en-US" altLang="zh-CN" smtClean="0">
                <a:solidFill>
                  <a:schemeClr val="bg1"/>
                </a:solidFill>
              </a:rPr>
              <a:t>         </a:t>
            </a:r>
          </a:p>
          <a:p>
            <a:pPr fontAlgn="auto">
              <a:lnSpc>
                <a:spcPct val="150000"/>
              </a:lnSpc>
            </a:pPr>
            <a:r>
              <a:rPr lang="en-US" altLang="zh-CN" smtClean="0">
                <a:solidFill>
                  <a:schemeClr val="bg1"/>
                </a:solidFill>
              </a:rPr>
              <a:t>       还要考虑不</a:t>
            </a:r>
            <a:r>
              <a:rPr lang="zh-CN" altLang="en-US" smtClean="0">
                <a:solidFill>
                  <a:schemeClr val="bg1"/>
                </a:solidFill>
              </a:rPr>
              <a:t>同</a:t>
            </a:r>
            <a:r>
              <a:rPr lang="en-US" altLang="zh-CN" smtClean="0">
                <a:solidFill>
                  <a:schemeClr val="bg1"/>
                </a:solidFill>
              </a:rPr>
              <a:t>发质对液体流动的影响.</a:t>
            </a:r>
          </a:p>
        </p:txBody>
      </p:sp>
      <p:sp>
        <p:nvSpPr>
          <p:cNvPr id="309" name="文本框 308"/>
          <p:cNvSpPr txBox="1"/>
          <p:nvPr/>
        </p:nvSpPr>
        <p:spPr>
          <a:xfrm>
            <a:off x="6139180" y="4605655"/>
            <a:ext cx="4917440" cy="922020"/>
          </a:xfrm>
          <a:prstGeom prst="rect">
            <a:avLst/>
          </a:prstGeom>
          <a:noFill/>
        </p:spPr>
        <p:txBody>
          <a:bodyPr wrap="square" rtlCol="0">
            <a:spAutoFit/>
          </a:bodyPr>
          <a:lstStyle/>
          <a:p>
            <a:endParaRPr lang="en-US" altLang="zh-CN" smtClean="0">
              <a:solidFill>
                <a:schemeClr val="bg1"/>
              </a:solidFill>
            </a:endParaRPr>
          </a:p>
          <a:p>
            <a:endParaRPr lang="en-US" altLang="zh-CN" smtClean="0">
              <a:solidFill>
                <a:schemeClr val="bg1"/>
              </a:solidFill>
            </a:endParaRPr>
          </a:p>
          <a:p>
            <a:r>
              <a:rPr lang="en-US" altLang="zh-CN" smtClean="0">
                <a:solidFill>
                  <a:schemeClr val="bg1"/>
                </a:solidFill>
              </a:rPr>
              <a:t> 当然，头发的数量肯定是会影响到模拟效果的</a:t>
            </a:r>
            <a:r>
              <a:rPr lang="zh-CN" altLang="en-US" smtClean="0">
                <a:solidFill>
                  <a:schemeClr val="bg1"/>
                </a:solidFill>
              </a:rPr>
              <a:t>。</a:t>
            </a:r>
          </a:p>
        </p:txBody>
      </p:sp>
      <p:pic>
        <p:nvPicPr>
          <p:cNvPr id="2" name="图片 2" descr="http://img.mp.itc.cn/upload/20170728/22feac883ff841b999d94d98436f441e_t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897890" y="1480820"/>
            <a:ext cx="4954270" cy="2786380"/>
          </a:xfrm>
          <a:prstGeom prst="rect">
            <a:avLst/>
          </a:prstGeom>
          <a:noFill/>
          <a:ln>
            <a:noFill/>
          </a:ln>
        </p:spPr>
      </p:pic>
      <p:pic>
        <p:nvPicPr>
          <p:cNvPr id="10" name="图片 10" descr="http://img.mp.itc.cn/upload/20170728/41340eafc3b644c3bb67f54a99281a40_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139180" y="1480503"/>
            <a:ext cx="4973320" cy="2797175"/>
          </a:xfrm>
          <a:prstGeom prst="rect">
            <a:avLst/>
          </a:prstGeom>
          <a:noFill/>
          <a:ln>
            <a:noFill/>
          </a:ln>
        </p:spPr>
      </p:pic>
    </p:spTree>
  </p:cSld>
  <p:clrMapOvr>
    <a:masterClrMapping/>
  </p:clrMapOvr>
  <p:transition spd="med">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p:cNvGrpSpPr/>
        <p:nvPr/>
      </p:nvGrpSpPr>
      <p:grpSpPr>
        <a:xfrm>
          <a:off x="0" y="0"/>
          <a:ext cx="0" cy="0"/>
          <a:chOff x="0" y="0"/>
          <a:chExt cx="0" cy="0"/>
        </a:xfrm>
      </p:grpSpPr>
      <p:sp>
        <p:nvSpPr>
          <p:cNvPr id="17" name="文本框 16"/>
          <p:cNvSpPr txBox="1"/>
          <p:nvPr/>
        </p:nvSpPr>
        <p:spPr>
          <a:xfrm>
            <a:off x="3735422" y="2607658"/>
            <a:ext cx="5350213" cy="1569660"/>
          </a:xfrm>
          <a:prstGeom prst="rect">
            <a:avLst/>
          </a:prstGeom>
          <a:noFill/>
        </p:spPr>
        <p:txBody>
          <a:bodyPr wrap="square" rtlCol="0">
            <a:spAutoFit/>
          </a:bodyPr>
          <a:lstStyle/>
          <a:p>
            <a:r>
              <a:rPr lang="en-US" altLang="zh-CN" sz="9600" smtClean="0">
                <a:solidFill>
                  <a:schemeClr val="bg1"/>
                </a:solidFill>
                <a:latin typeface="Segoe UI Emoji" panose="020B0502040204020203" pitchFamily="34" charset="0"/>
                <a:ea typeface="Segoe UI Emoji" panose="020B0502040204020203" pitchFamily="34" charset="0"/>
              </a:rPr>
              <a:t>THANKS</a:t>
            </a:r>
            <a:endParaRPr lang="zh-CN" altLang="en-US" sz="9600">
              <a:solidFill>
                <a:schemeClr val="bg1"/>
              </a:solidFill>
              <a:latin typeface="Segoe UI Emoji" panose="020B0502040204020203" pitchFamily="34" charset="0"/>
            </a:endParaRPr>
          </a:p>
        </p:txBody>
      </p:sp>
      <p:sp>
        <p:nvSpPr>
          <p:cNvPr id="18" name="直角三角形 17"/>
          <p:cNvSpPr/>
          <p:nvPr/>
        </p:nvSpPr>
        <p:spPr>
          <a:xfrm rot="5400000">
            <a:off x="-1999037" y="1999033"/>
            <a:ext cx="6858003" cy="2859933"/>
          </a:xfrm>
          <a:prstGeom prst="rtTriangle">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p:nvSpPr>
        <p:spPr>
          <a:xfrm rot="16200000">
            <a:off x="7333032" y="1999035"/>
            <a:ext cx="6858003" cy="2859933"/>
          </a:xfrm>
          <a:prstGeom prst="rtTriangle">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132960" y="4027252"/>
            <a:ext cx="1926077" cy="583565"/>
          </a:xfrm>
          <a:prstGeom prst="rect">
            <a:avLst/>
          </a:prstGeom>
          <a:noFill/>
        </p:spPr>
        <p:txBody>
          <a:bodyPr wrap="square" rtlCol="0">
            <a:spAutoFit/>
          </a:bodyPr>
          <a:lstStyle/>
          <a:p>
            <a:r>
              <a:rPr lang="en-US" altLang="zh-CN" sz="3200" smtClean="0">
                <a:solidFill>
                  <a:schemeClr val="bg1"/>
                </a:solidFill>
                <a:latin typeface="Segoe UI Emoji" panose="020B0502040204020203" pitchFamily="34" charset="0"/>
                <a:ea typeface="Segoe UI Emoji" panose="020B0502040204020203" pitchFamily="34" charset="0"/>
              </a:rPr>
              <a:t>2018.6.19</a:t>
            </a:r>
            <a:endParaRPr lang="zh-CN" altLang="en-US" sz="3200">
              <a:solidFill>
                <a:schemeClr val="bg1"/>
              </a:solidFill>
              <a:latin typeface="Segoe UI Emoji" panose="020B0502040204020203" pitchFamily="34" charset="0"/>
            </a:endParaRPr>
          </a:p>
        </p:txBody>
      </p:sp>
    </p:spTree>
  </p:cSld>
  <p:clrMapOvr>
    <a:masterClrMapping/>
  </p:clrMapOvr>
  <p:transition spd="med">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rot="16200000" flipV="1">
            <a:off x="54763" y="-54769"/>
            <a:ext cx="6858001" cy="6967535"/>
          </a:xfrm>
          <a:custGeom>
            <a:avLst/>
            <a:gdLst>
              <a:gd name="connsiteX0" fmla="*/ 0 w 6858001"/>
              <a:gd name="connsiteY0" fmla="*/ 7315202 h 7315202"/>
              <a:gd name="connsiteX1" fmla="*/ 3429001 w 6858001"/>
              <a:gd name="connsiteY1" fmla="*/ 0 h 7315202"/>
              <a:gd name="connsiteX2" fmla="*/ 6858001 w 6858001"/>
              <a:gd name="connsiteY2" fmla="*/ 7315202 h 7315202"/>
              <a:gd name="connsiteX3" fmla="*/ 0 w 6858001"/>
              <a:gd name="connsiteY3" fmla="*/ 7315202 h 7315202"/>
              <a:gd name="connsiteX0-1" fmla="*/ 0 w 6858001"/>
              <a:gd name="connsiteY0-2" fmla="*/ 6986586 h 6986586"/>
              <a:gd name="connsiteX1-3" fmla="*/ 3600448 w 6858001"/>
              <a:gd name="connsiteY1-4" fmla="*/ 0 h 6986586"/>
              <a:gd name="connsiteX2-5" fmla="*/ 6858001 w 6858001"/>
              <a:gd name="connsiteY2-6" fmla="*/ 6986586 h 6986586"/>
              <a:gd name="connsiteX3-7" fmla="*/ 0 w 6858001"/>
              <a:gd name="connsiteY3-8" fmla="*/ 6986586 h 6986586"/>
              <a:gd name="connsiteX0-9" fmla="*/ 0 w 6858001"/>
              <a:gd name="connsiteY0-10" fmla="*/ 6967535 h 6967535"/>
              <a:gd name="connsiteX1-11" fmla="*/ 3657595 w 6858001"/>
              <a:gd name="connsiteY1-12" fmla="*/ 0 h 6967535"/>
              <a:gd name="connsiteX2-13" fmla="*/ 6858001 w 6858001"/>
              <a:gd name="connsiteY2-14" fmla="*/ 6967535 h 6967535"/>
              <a:gd name="connsiteX3-15" fmla="*/ 0 w 6858001"/>
              <a:gd name="connsiteY3-16" fmla="*/ 6967535 h 6967535"/>
            </a:gdLst>
            <a:ahLst/>
            <a:cxnLst>
              <a:cxn ang="0">
                <a:pos x="connsiteX0-1" y="connsiteY0-2"/>
              </a:cxn>
              <a:cxn ang="0">
                <a:pos x="connsiteX1-3" y="connsiteY1-4"/>
              </a:cxn>
              <a:cxn ang="0">
                <a:pos x="connsiteX2-5" y="connsiteY2-6"/>
              </a:cxn>
              <a:cxn ang="0">
                <a:pos x="connsiteX3-7" y="connsiteY3-8"/>
              </a:cxn>
            </a:cxnLst>
            <a:rect l="l" t="t" r="r" b="b"/>
            <a:pathLst>
              <a:path w="6858001" h="6967535">
                <a:moveTo>
                  <a:pt x="0" y="6967535"/>
                </a:moveTo>
                <a:lnTo>
                  <a:pt x="3657595" y="0"/>
                </a:lnTo>
                <a:lnTo>
                  <a:pt x="6858001" y="6967535"/>
                </a:lnTo>
                <a:lnTo>
                  <a:pt x="0" y="6967535"/>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等腰三角形 7"/>
          <p:cNvSpPr/>
          <p:nvPr/>
        </p:nvSpPr>
        <p:spPr>
          <a:xfrm rot="16200000" flipV="1">
            <a:off x="-1983588" y="1983579"/>
            <a:ext cx="6858002" cy="28908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Lst>
            <a:ahLst/>
            <a:cxnLst>
              <a:cxn ang="0">
                <a:pos x="connsiteX0-1" y="connsiteY0-2"/>
              </a:cxn>
              <a:cxn ang="0">
                <a:pos x="connsiteX1-3" y="connsiteY1-4"/>
              </a:cxn>
              <a:cxn ang="0">
                <a:pos x="connsiteX2-5" y="connsiteY2-6"/>
              </a:cxn>
              <a:cxn ang="0">
                <a:pos x="connsiteX3-7" y="connsiteY3-8"/>
              </a:cxn>
            </a:cxnLst>
            <a:rect l="l" t="t" r="r" b="b"/>
            <a:pathLst>
              <a:path w="6858002" h="2890837">
                <a:moveTo>
                  <a:pt x="0" y="2890837"/>
                </a:moveTo>
                <a:lnTo>
                  <a:pt x="1495422" y="0"/>
                </a:lnTo>
                <a:lnTo>
                  <a:pt x="6858002" y="2890837"/>
                </a:lnTo>
                <a:lnTo>
                  <a:pt x="0" y="2890837"/>
                </a:lnTo>
                <a:close/>
              </a:path>
            </a:pathLst>
          </a:cu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4329113" y="2571750"/>
            <a:ext cx="1885950" cy="1200329"/>
          </a:xfrm>
          <a:prstGeom prst="rect">
            <a:avLst/>
          </a:prstGeom>
          <a:noFill/>
        </p:spPr>
        <p:txBody>
          <a:bodyPr wrap="square" rtlCol="0">
            <a:spAutoFit/>
          </a:bodyPr>
          <a:lstStyle/>
          <a:p>
            <a:r>
              <a:rPr lang="en-US" altLang="zh-CN" sz="7200" dirty="0" smtClean="0">
                <a:solidFill>
                  <a:schemeClr val="bg1"/>
                </a:solidFill>
                <a:latin typeface="Segoe UI Symbol" panose="020B0502040204020203" pitchFamily="34" charset="0"/>
                <a:ea typeface="Segoe UI Symbol" panose="020B0502040204020203" pitchFamily="34" charset="0"/>
                <a:cs typeface="Segoe UI Black" panose="020B0A02040204020203" pitchFamily="34" charset="0"/>
              </a:rPr>
              <a:t>Part</a:t>
            </a:r>
            <a:endParaRPr lang="zh-CN" altLang="en-US" sz="7200" dirty="0">
              <a:solidFill>
                <a:schemeClr val="bg1"/>
              </a:solidFill>
              <a:latin typeface="Segoe UI Symbol" panose="020B0502040204020203" pitchFamily="34" charset="0"/>
              <a:cs typeface="Segoe UI Black" panose="020B0A02040204020203" pitchFamily="34" charset="0"/>
            </a:endParaRPr>
          </a:p>
        </p:txBody>
      </p:sp>
      <p:sp>
        <p:nvSpPr>
          <p:cNvPr id="12" name="文本框 11"/>
          <p:cNvSpPr txBox="1"/>
          <p:nvPr/>
        </p:nvSpPr>
        <p:spPr>
          <a:xfrm>
            <a:off x="6986583" y="2571750"/>
            <a:ext cx="2214562" cy="1200329"/>
          </a:xfrm>
          <a:prstGeom prst="rect">
            <a:avLst/>
          </a:prstGeom>
          <a:noFill/>
        </p:spPr>
        <p:txBody>
          <a:bodyPr wrap="square" rtlCol="0">
            <a:spAutoFit/>
          </a:bodyPr>
          <a:lstStyle/>
          <a:p>
            <a:r>
              <a:rPr lang="en-US" altLang="zh-CN" sz="7200" dirty="0" smtClean="0">
                <a:solidFill>
                  <a:schemeClr val="accent1">
                    <a:lumMod val="50000"/>
                  </a:schemeClr>
                </a:solidFill>
                <a:latin typeface="Segoe UI Symbol" panose="020B0502040204020203" pitchFamily="34" charset="0"/>
                <a:ea typeface="Segoe UI Symbol" panose="020B0502040204020203" pitchFamily="34" charset="0"/>
              </a:rPr>
              <a:t>ONE</a:t>
            </a:r>
            <a:endParaRPr lang="zh-CN" altLang="en-US" sz="7200" dirty="0">
              <a:solidFill>
                <a:schemeClr val="accent1">
                  <a:lumMod val="50000"/>
                </a:schemeClr>
              </a:solidFill>
              <a:latin typeface="Segoe UI Symbol" panose="020B0502040204020203" pitchFamily="34" charset="0"/>
            </a:endParaRPr>
          </a:p>
        </p:txBody>
      </p:sp>
      <p:sp>
        <p:nvSpPr>
          <p:cNvPr id="14" name="等腰三角形 13"/>
          <p:cNvSpPr/>
          <p:nvPr/>
        </p:nvSpPr>
        <p:spPr>
          <a:xfrm>
            <a:off x="9886945" y="5505450"/>
            <a:ext cx="2990855" cy="135255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9334500" y="5505450"/>
            <a:ext cx="2266950" cy="135255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7"/>
          <p:cNvSpPr/>
          <p:nvPr/>
        </p:nvSpPr>
        <p:spPr>
          <a:xfrm rot="16200000" flipV="1">
            <a:off x="10341767" y="5631658"/>
            <a:ext cx="1390653" cy="11382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Lst>
            <a:ahLst/>
            <a:cxnLst>
              <a:cxn ang="0">
                <a:pos x="connsiteX0-1" y="connsiteY0-2"/>
              </a:cxn>
              <a:cxn ang="0">
                <a:pos x="connsiteX1-3" y="connsiteY1-4"/>
              </a:cxn>
              <a:cxn ang="0">
                <a:pos x="connsiteX2-5" y="connsiteY2-6"/>
              </a:cxn>
              <a:cxn ang="0">
                <a:pos x="connsiteX3-7" y="connsiteY3-8"/>
              </a:cxn>
            </a:cxnLst>
            <a:rect l="l" t="t" r="r" b="b"/>
            <a:pathLst>
              <a:path w="3109533" h="1138237">
                <a:moveTo>
                  <a:pt x="0" y="661987"/>
                </a:moveTo>
                <a:lnTo>
                  <a:pt x="89747" y="0"/>
                </a:lnTo>
                <a:lnTo>
                  <a:pt x="3109533" y="1138237"/>
                </a:lnTo>
                <a:lnTo>
                  <a:pt x="0" y="661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腰三角形 7"/>
          <p:cNvSpPr/>
          <p:nvPr/>
        </p:nvSpPr>
        <p:spPr>
          <a:xfrm rot="16200000" flipV="1">
            <a:off x="11446664" y="5422106"/>
            <a:ext cx="1390653" cy="15192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 name="connsiteX0-65" fmla="*/ 0 w 3109533"/>
              <a:gd name="connsiteY0-66" fmla="*/ 947737 h 1423987"/>
              <a:gd name="connsiteX1-67" fmla="*/ 132344 w 3109533"/>
              <a:gd name="connsiteY1-68" fmla="*/ 0 h 1423987"/>
              <a:gd name="connsiteX2-69" fmla="*/ 3109533 w 3109533"/>
              <a:gd name="connsiteY2-70" fmla="*/ 1423987 h 1423987"/>
              <a:gd name="connsiteX3-71" fmla="*/ 0 w 3109533"/>
              <a:gd name="connsiteY3-72" fmla="*/ 947737 h 1423987"/>
              <a:gd name="connsiteX0-73" fmla="*/ 0 w 3109533"/>
              <a:gd name="connsiteY0-74" fmla="*/ 966787 h 1443037"/>
              <a:gd name="connsiteX1-75" fmla="*/ 132344 w 3109533"/>
              <a:gd name="connsiteY1-76" fmla="*/ 0 h 1443037"/>
              <a:gd name="connsiteX2-77" fmla="*/ 3109533 w 3109533"/>
              <a:gd name="connsiteY2-78" fmla="*/ 1443037 h 1443037"/>
              <a:gd name="connsiteX3-79" fmla="*/ 0 w 3109533"/>
              <a:gd name="connsiteY3-80" fmla="*/ 966787 h 1443037"/>
              <a:gd name="connsiteX0-81" fmla="*/ 0 w 3109533"/>
              <a:gd name="connsiteY0-82" fmla="*/ 1042987 h 1519237"/>
              <a:gd name="connsiteX1-83" fmla="*/ 47151 w 3109533"/>
              <a:gd name="connsiteY1-84" fmla="*/ 0 h 1519237"/>
              <a:gd name="connsiteX2-85" fmla="*/ 3109533 w 3109533"/>
              <a:gd name="connsiteY2-86" fmla="*/ 1519237 h 1519237"/>
              <a:gd name="connsiteX3-87" fmla="*/ 0 w 3109533"/>
              <a:gd name="connsiteY3-88" fmla="*/ 1042987 h 1519237"/>
            </a:gdLst>
            <a:ahLst/>
            <a:cxnLst>
              <a:cxn ang="0">
                <a:pos x="connsiteX0-1" y="connsiteY0-2"/>
              </a:cxn>
              <a:cxn ang="0">
                <a:pos x="connsiteX1-3" y="connsiteY1-4"/>
              </a:cxn>
              <a:cxn ang="0">
                <a:pos x="connsiteX2-5" y="connsiteY2-6"/>
              </a:cxn>
              <a:cxn ang="0">
                <a:pos x="connsiteX3-7" y="connsiteY3-8"/>
              </a:cxn>
            </a:cxnLst>
            <a:rect l="l" t="t" r="r" b="b"/>
            <a:pathLst>
              <a:path w="3109533" h="1519237">
                <a:moveTo>
                  <a:pt x="0" y="1042987"/>
                </a:moveTo>
                <a:lnTo>
                  <a:pt x="47151" y="0"/>
                </a:lnTo>
                <a:lnTo>
                  <a:pt x="3109533" y="1519237"/>
                </a:lnTo>
                <a:lnTo>
                  <a:pt x="0" y="1042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push dir="u"/>
      </p:transition>
    </mc:Choice>
    <mc:Fallback xmlns="">
      <p:transition spd="med">
        <p:push dir="u"/>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zh-CN" altLang="en-US"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头发之间的力</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cs typeface="Segoe UI Black" panose="020B0A02040204020203" pitchFamily="34" charset="0"/>
                        </a:rPr>
                        <a:t>1</a:t>
                      </a: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endParaRPr lang="zh-CN" altLang="en-US" sz="2300" dirty="0">
                <a:solidFill>
                  <a:schemeClr val="bg2">
                    <a:lumMod val="50000"/>
                  </a:schemeClr>
                </a:solidFill>
                <a:latin typeface="楷体" panose="02010609060101010101" charset="-122"/>
                <a:ea typeface="楷体" panose="02010609060101010101" charset="-122"/>
              </a:endParaRP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8"/>
          <p:cNvPicPr>
            <a:picLocks noChangeAspect="1" noChangeArrowheads="1"/>
          </p:cNvPicPr>
          <p:nvPr/>
        </p:nvPicPr>
        <p:blipFill rotWithShape="1">
          <a:blip r:embed="rId3">
            <a:extLst>
              <a:ext uri="{28A0092B-C50C-407E-A947-70E740481C1C}">
                <a14:useLocalDpi xmlns:a14="http://schemas.microsoft.com/office/drawing/2010/main" val="0"/>
              </a:ext>
            </a:extLst>
          </a:blip>
          <a:srcRect b="27398"/>
          <a:stretch/>
        </p:blipFill>
        <p:spPr>
          <a:xfrm>
            <a:off x="5230960" y="1966745"/>
            <a:ext cx="6490768" cy="2565716"/>
          </a:xfrm>
          <a:prstGeom prst="rect">
            <a:avLst/>
          </a:prstGeom>
          <a:noFill/>
          <a:ln>
            <a:noFill/>
          </a:ln>
        </p:spPr>
      </p:pic>
      <p:sp>
        <p:nvSpPr>
          <p:cNvPr id="4" name="文本框 3"/>
          <p:cNvSpPr txBox="1"/>
          <p:nvPr/>
        </p:nvSpPr>
        <p:spPr>
          <a:xfrm>
            <a:off x="976529" y="1327934"/>
            <a:ext cx="4350385" cy="3416320"/>
          </a:xfrm>
          <a:prstGeom prst="rect">
            <a:avLst/>
          </a:prstGeom>
          <a:noFill/>
        </p:spPr>
        <p:txBody>
          <a:bodyPr wrap="square" rtlCol="0">
            <a:spAutoFit/>
          </a:bodyPr>
          <a:lstStyle/>
          <a:p>
            <a:pPr fontAlgn="auto">
              <a:lnSpc>
                <a:spcPct val="150000"/>
              </a:lnSpc>
            </a:pPr>
            <a:r>
              <a:rPr lang="zh-CN" altLang="en-US" sz="2400" dirty="0" smtClean="0">
                <a:latin typeface="楷体" panose="02010609060101010101" pitchFamily="49" charset="-122"/>
                <a:ea typeface="楷体" panose="02010609060101010101" pitchFamily="49" charset="-122"/>
              </a:rPr>
              <a:t>此力学</a:t>
            </a:r>
            <a:r>
              <a:rPr lang="zh-CN" altLang="en-US" sz="2400" dirty="0">
                <a:latin typeface="楷体" panose="02010609060101010101" pitchFamily="49" charset="-122"/>
                <a:ea typeface="楷体" panose="02010609060101010101" pitchFamily="49" charset="-122"/>
              </a:rPr>
              <a:t>模型用于大致地计算湿头发之间的表面张力。这种力会将头发拉向一起，但当两根头发接触时，其与支持力平衡</a:t>
            </a:r>
            <a:r>
              <a:rPr lang="zh-CN" altLang="en-US" sz="2400" dirty="0" smtClean="0">
                <a:latin typeface="楷体" panose="02010609060101010101" pitchFamily="49" charset="-122"/>
                <a:ea typeface="楷体" panose="02010609060101010101" pitchFamily="49" charset="-122"/>
              </a:rPr>
              <a:t>。同时扩展表面张力</a:t>
            </a:r>
            <a:r>
              <a:rPr lang="zh-CN" altLang="en-US" sz="2400" dirty="0">
                <a:latin typeface="楷体" panose="02010609060101010101" pitchFamily="49" charset="-122"/>
                <a:ea typeface="楷体" panose="02010609060101010101" pitchFamily="49" charset="-122"/>
              </a:rPr>
              <a:t>模型来计算潮湿物体之间的粘力。</a:t>
            </a:r>
          </a:p>
        </p:txBody>
      </p:sp>
    </p:spTree>
  </p:cSld>
  <p:clrMapOvr>
    <a:masterClrMapping/>
  </p:clrMapOvr>
  <p:transition spd="med">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zh-CN" altLang="en-US"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头发之间的力</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cs typeface="Segoe UI Black" panose="020B0A02040204020203" pitchFamily="34" charset="0"/>
                        </a:rPr>
                        <a:t>1</a:t>
                      </a: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r>
                <a:rPr lang="zh-CN" altLang="en-US" sz="2300" dirty="0">
                  <a:solidFill>
                    <a:schemeClr val="bg2">
                      <a:lumMod val="50000"/>
                    </a:schemeClr>
                  </a:solidFill>
                  <a:latin typeface="楷体" panose="02010609060101010101" charset="-122"/>
                  <a:ea typeface="楷体" panose="02010609060101010101" charset="-122"/>
                </a:rPr>
                <a:t>表面张力产生的粘性</a:t>
              </a:r>
              <a:r>
                <a:rPr lang="en-US" altLang="zh-CN" sz="2300" dirty="0">
                  <a:solidFill>
                    <a:schemeClr val="bg2">
                      <a:lumMod val="50000"/>
                    </a:schemeClr>
                  </a:solidFill>
                </a:rPr>
                <a:t> </a:t>
              </a:r>
              <a:endParaRPr lang="zh-CN" altLang="en-US" sz="2300" dirty="0">
                <a:solidFill>
                  <a:schemeClr val="bg2">
                    <a:lumMod val="50000"/>
                  </a:schemeClr>
                </a:solidFill>
                <a:latin typeface="楷体" panose="02010609060101010101" charset="-122"/>
                <a:ea typeface="楷体" panose="02010609060101010101" charset="-122"/>
              </a:endParaRP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85737" y="3298041"/>
            <a:ext cx="5238600" cy="633323"/>
          </a:xfrm>
          <a:prstGeom prst="rect">
            <a:avLst/>
          </a:prstGeom>
          <a:noFill/>
          <a:ln>
            <a:noFill/>
          </a:ln>
        </p:spPr>
      </p:pic>
      <p:pic>
        <p:nvPicPr>
          <p:cNvPr id="26" name="图片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285737" y="4574110"/>
            <a:ext cx="4650356" cy="425212"/>
          </a:xfrm>
          <a:prstGeom prst="rect">
            <a:avLst/>
          </a:prstGeom>
          <a:noFill/>
          <a:ln>
            <a:noFill/>
          </a:ln>
        </p:spPr>
      </p:pic>
      <p:pic>
        <p:nvPicPr>
          <p:cNvPr id="28" name="图片 27"/>
          <p:cNvPicPr/>
          <p:nvPr/>
        </p:nvPicPr>
        <p:blipFill rotWithShape="1">
          <a:blip r:embed="rId5">
            <a:extLst>
              <a:ext uri="{28A0092B-C50C-407E-A947-70E740481C1C}">
                <a14:useLocalDpi xmlns:a14="http://schemas.microsoft.com/office/drawing/2010/main" val="0"/>
              </a:ext>
            </a:extLst>
          </a:blip>
          <a:srcRect t="1" r="17270" b="3790"/>
          <a:stretch/>
        </p:blipFill>
        <p:spPr bwMode="auto">
          <a:xfrm>
            <a:off x="5285737" y="1962757"/>
            <a:ext cx="6024867" cy="692538"/>
          </a:xfrm>
          <a:prstGeom prst="rect">
            <a:avLst/>
          </a:prstGeom>
          <a:noFill/>
          <a:ln>
            <a:noFill/>
          </a:ln>
        </p:spPr>
      </p:pic>
      <p:pic>
        <p:nvPicPr>
          <p:cNvPr id="29" name="图片 36"/>
          <p:cNvPicPr>
            <a:picLocks noChangeAspect="1" noChangeArrowheads="1"/>
          </p:cNvPicPr>
          <p:nvPr/>
        </p:nvPicPr>
        <p:blipFill rotWithShape="1">
          <a:blip r:embed="rId6">
            <a:extLst>
              <a:ext uri="{28A0092B-C50C-407E-A947-70E740481C1C}">
                <a14:useLocalDpi xmlns:a14="http://schemas.microsoft.com/office/drawing/2010/main" val="0"/>
              </a:ext>
            </a:extLst>
          </a:blip>
          <a:srcRect l="1366" t="3434" r="41977" b="9928"/>
          <a:stretch/>
        </p:blipFill>
        <p:spPr>
          <a:xfrm>
            <a:off x="374288" y="1672829"/>
            <a:ext cx="4520097" cy="3092098"/>
          </a:xfrm>
          <a:prstGeom prst="rect">
            <a:avLst/>
          </a:prstGeom>
          <a:noFill/>
          <a:ln>
            <a:noFill/>
          </a:ln>
        </p:spPr>
      </p:pic>
    </p:spTree>
  </p:cSld>
  <p:clrMapOvr>
    <a:masterClrMapping/>
  </p:clrMapOvr>
  <p:transition spd="med">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92093"/>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zh-CN" altLang="en-US"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头发之间的力</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cs typeface="Segoe UI Black" panose="020B0A02040204020203" pitchFamily="34" charset="0"/>
                        </a:rPr>
                        <a:t>1</a:t>
                      </a: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r>
                <a:rPr lang="zh-CN" altLang="en-US" sz="2300" dirty="0">
                  <a:solidFill>
                    <a:schemeClr val="bg2">
                      <a:lumMod val="50000"/>
                    </a:schemeClr>
                  </a:solidFill>
                </a:rPr>
                <a:t>公式</a:t>
              </a:r>
              <a:r>
                <a:rPr lang="en-US" altLang="zh-CN" sz="2300" dirty="0">
                  <a:solidFill>
                    <a:schemeClr val="bg2">
                      <a:lumMod val="50000"/>
                    </a:schemeClr>
                  </a:solidFill>
                </a:rPr>
                <a:t> </a:t>
              </a:r>
              <a:endParaRPr lang="zh-CN" altLang="en-US" sz="2300" dirty="0">
                <a:solidFill>
                  <a:schemeClr val="bg2">
                    <a:lumMod val="50000"/>
                  </a:schemeClr>
                </a:solidFill>
                <a:latin typeface="楷体" panose="02010609060101010101" charset="-122"/>
                <a:ea typeface="楷体" panose="02010609060101010101" charset="-122"/>
              </a:endParaRP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589270" y="1569085"/>
            <a:ext cx="4350385" cy="506730"/>
          </a:xfrm>
          <a:prstGeom prst="rect">
            <a:avLst/>
          </a:prstGeom>
          <a:noFill/>
        </p:spPr>
        <p:txBody>
          <a:bodyPr wrap="square" rtlCol="0">
            <a:spAutoFit/>
          </a:bodyPr>
          <a:lstStyle/>
          <a:p>
            <a:pPr fontAlgn="auto">
              <a:lnSpc>
                <a:spcPct val="150000"/>
              </a:lnSpc>
            </a:pPr>
            <a:r>
              <a:rPr lang="en-US" altLang="zh-CN"/>
              <a:t>          </a:t>
            </a:r>
            <a:endParaRPr lang="zh-CN" altLang="en-US"/>
          </a:p>
        </p:txBody>
      </p:sp>
      <p:pic>
        <p:nvPicPr>
          <p:cNvPr id="32" name="图片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072657" y="1569252"/>
            <a:ext cx="4312728" cy="659783"/>
          </a:xfrm>
          <a:prstGeom prst="rect">
            <a:avLst/>
          </a:prstGeom>
          <a:noFill/>
          <a:ln>
            <a:noFill/>
          </a:ln>
        </p:spPr>
      </p:pic>
      <p:pic>
        <p:nvPicPr>
          <p:cNvPr id="31" name="图片 31"/>
          <p:cNvPicPr>
            <a:picLocks noChangeAspect="1" noChangeArrowheads="1"/>
          </p:cNvPicPr>
          <p:nvPr/>
        </p:nvPicPr>
        <p:blipFill>
          <a:blip r:embed="rId4">
            <a:extLst>
              <a:ext uri="{28A0092B-C50C-407E-A947-70E740481C1C}">
                <a14:useLocalDpi xmlns:a14="http://schemas.microsoft.com/office/drawing/2010/main" val="0"/>
              </a:ext>
            </a:extLst>
          </a:blip>
          <a:srcRect r="5276" b="141"/>
          <a:stretch>
            <a:fillRect/>
          </a:stretch>
        </p:blipFill>
        <p:spPr>
          <a:xfrm>
            <a:off x="6420438" y="2647412"/>
            <a:ext cx="5733658" cy="1344864"/>
          </a:xfrm>
          <a:prstGeom prst="rect">
            <a:avLst/>
          </a:prstGeom>
          <a:noFill/>
          <a:ln>
            <a:noFill/>
          </a:ln>
        </p:spPr>
      </p:pic>
      <p:pic>
        <p:nvPicPr>
          <p:cNvPr id="30" name="图片 30"/>
          <p:cNvPicPr>
            <a:picLocks noChangeAspect="1" noChangeArrowheads="1"/>
          </p:cNvPicPr>
          <p:nvPr/>
        </p:nvPicPr>
        <p:blipFill rotWithShape="1">
          <a:blip r:embed="rId5">
            <a:extLst>
              <a:ext uri="{28A0092B-C50C-407E-A947-70E740481C1C}">
                <a14:useLocalDpi xmlns:a14="http://schemas.microsoft.com/office/drawing/2010/main" val="0"/>
              </a:ext>
            </a:extLst>
          </a:blip>
          <a:srcRect r="32975" b="-5210"/>
          <a:stretch/>
        </p:blipFill>
        <p:spPr>
          <a:xfrm>
            <a:off x="1670033" y="4948347"/>
            <a:ext cx="3979446" cy="962689"/>
          </a:xfrm>
          <a:prstGeom prst="rect">
            <a:avLst/>
          </a:prstGeom>
          <a:noFill/>
          <a:ln>
            <a:noFill/>
          </a:ln>
        </p:spPr>
      </p:pic>
      <p:sp>
        <p:nvSpPr>
          <p:cNvPr id="5" name="文本框 4"/>
          <p:cNvSpPr txBox="1"/>
          <p:nvPr/>
        </p:nvSpPr>
        <p:spPr>
          <a:xfrm>
            <a:off x="4526904" y="3906353"/>
            <a:ext cx="3404235" cy="460375"/>
          </a:xfrm>
          <a:prstGeom prst="rect">
            <a:avLst/>
          </a:prstGeom>
          <a:noFill/>
        </p:spPr>
        <p:txBody>
          <a:bodyPr wrap="square" rtlCol="0">
            <a:spAutoFit/>
          </a:bodyPr>
          <a:lstStyle/>
          <a:p>
            <a:r>
              <a:rPr lang="zh-CN" altLang="en-US" sz="2400" dirty="0">
                <a:latin typeface="楷体" panose="02010609060101010101" charset="-122"/>
                <a:ea typeface="楷体" panose="02010609060101010101" charset="-122"/>
              </a:rPr>
              <a:t>固</a:t>
            </a:r>
            <a:r>
              <a:rPr lang="en-US" altLang="zh-CN" sz="2400" dirty="0">
                <a:latin typeface="楷体" panose="02010609060101010101" charset="-122"/>
                <a:ea typeface="楷体" panose="02010609060101010101" charset="-122"/>
              </a:rPr>
              <a:t>-</a:t>
            </a:r>
            <a:r>
              <a:rPr lang="zh-CN" altLang="en-US" sz="2400" dirty="0">
                <a:latin typeface="楷体" panose="02010609060101010101" charset="-122"/>
                <a:ea typeface="楷体" panose="02010609060101010101" charset="-122"/>
              </a:rPr>
              <a:t>液界面的弧长</a:t>
            </a:r>
            <a:r>
              <a:rPr lang="zh-CN" altLang="en-US" sz="2400" dirty="0" smtClean="0">
                <a:latin typeface="楷体" panose="02010609060101010101" charset="-122"/>
                <a:ea typeface="楷体" panose="02010609060101010101" charset="-122"/>
              </a:rPr>
              <a:t>等长</a:t>
            </a:r>
            <a:endParaRPr lang="zh-CN" altLang="en-US" sz="2400" dirty="0">
              <a:latin typeface="楷体" panose="02010609060101010101" charset="-122"/>
              <a:ea typeface="楷体" panose="02010609060101010101" charset="-122"/>
            </a:endParaRPr>
          </a:p>
        </p:txBody>
      </p:sp>
      <p:pic>
        <p:nvPicPr>
          <p:cNvPr id="27" name="图片 36"/>
          <p:cNvPicPr>
            <a:picLocks noChangeAspect="1" noChangeArrowheads="1"/>
          </p:cNvPicPr>
          <p:nvPr/>
        </p:nvPicPr>
        <p:blipFill rotWithShape="1">
          <a:blip r:embed="rId6">
            <a:extLst>
              <a:ext uri="{28A0092B-C50C-407E-A947-70E740481C1C}">
                <a14:useLocalDpi xmlns:a14="http://schemas.microsoft.com/office/drawing/2010/main" val="0"/>
              </a:ext>
            </a:extLst>
          </a:blip>
          <a:srcRect l="1366" t="3434" r="41977" b="9928"/>
          <a:stretch/>
        </p:blipFill>
        <p:spPr>
          <a:xfrm>
            <a:off x="279047" y="2015174"/>
            <a:ext cx="4041800" cy="2764906"/>
          </a:xfrm>
          <a:prstGeom prst="rect">
            <a:avLst/>
          </a:prstGeom>
          <a:noFill/>
          <a:ln>
            <a:noFill/>
          </a:ln>
        </p:spPr>
      </p:pic>
      <p:cxnSp>
        <p:nvCxnSpPr>
          <p:cNvPr id="11" name="直接箭头连接符 10"/>
          <p:cNvCxnSpPr>
            <a:stCxn id="32" idx="2"/>
            <a:endCxn id="30" idx="0"/>
          </p:cNvCxnSpPr>
          <p:nvPr/>
        </p:nvCxnSpPr>
        <p:spPr>
          <a:xfrm flipH="1">
            <a:off x="3659756" y="2229035"/>
            <a:ext cx="2569265" cy="271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1" idx="2"/>
            <a:endCxn id="30" idx="0"/>
          </p:cNvCxnSpPr>
          <p:nvPr/>
        </p:nvCxnSpPr>
        <p:spPr>
          <a:xfrm flipH="1">
            <a:off x="3659756" y="3992276"/>
            <a:ext cx="5627511" cy="956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图片 47"/>
          <p:cNvPicPr/>
          <p:nvPr/>
        </p:nvPicPr>
        <p:blipFill rotWithShape="1">
          <a:blip r:embed="rId7">
            <a:extLst>
              <a:ext uri="{28A0092B-C50C-407E-A947-70E740481C1C}">
                <a14:useLocalDpi xmlns:a14="http://schemas.microsoft.com/office/drawing/2010/main" val="0"/>
              </a:ext>
            </a:extLst>
          </a:blip>
          <a:srcRect r="5051"/>
          <a:stretch/>
        </p:blipFill>
        <p:spPr bwMode="auto">
          <a:xfrm>
            <a:off x="7036643" y="5077711"/>
            <a:ext cx="4437039" cy="703959"/>
          </a:xfrm>
          <a:prstGeom prst="rect">
            <a:avLst/>
          </a:prstGeom>
          <a:noFill/>
          <a:ln>
            <a:noFill/>
          </a:ln>
        </p:spPr>
      </p:pic>
      <p:cxnSp>
        <p:nvCxnSpPr>
          <p:cNvPr id="54" name="直接箭头连接符 53"/>
          <p:cNvCxnSpPr>
            <a:stCxn id="30" idx="3"/>
            <a:endCxn id="48" idx="1"/>
          </p:cNvCxnSpPr>
          <p:nvPr/>
        </p:nvCxnSpPr>
        <p:spPr>
          <a:xfrm flipV="1">
            <a:off x="5649479" y="5429691"/>
            <a:ext cx="138716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zh-CN" altLang="en-US"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头发之间的力</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8350"/>
                    </a:xfrm>
                    <a:prstGeom prst="rect">
                      <a:avLst/>
                    </a:prstGeom>
                    <a:noFill/>
                  </p:spPr>
                  <p:txBody>
                    <a:bodyPr wrap="square" rtlCol="0">
                      <a:spAutoFit/>
                    </a:bodyPr>
                    <a:lstStyle/>
                    <a:p>
                      <a:r>
                        <a:rPr lang="en-US" altLang="zh-CN" sz="4400" dirty="0">
                          <a:solidFill>
                            <a:schemeClr val="bg1"/>
                          </a:solidFill>
                          <a:latin typeface="Segoe UI Black" panose="020B0A02040204020203" pitchFamily="34" charset="0"/>
                          <a:cs typeface="Segoe UI Black" panose="020B0A02040204020203" pitchFamily="34" charset="0"/>
                        </a:rPr>
                        <a:t>1</a:t>
                      </a: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r>
                <a:rPr lang="zh-CN" altLang="en-US" sz="2300" dirty="0">
                  <a:solidFill>
                    <a:schemeClr val="bg2">
                      <a:lumMod val="50000"/>
                    </a:schemeClr>
                  </a:solidFill>
                  <a:latin typeface="楷体" panose="02010609060101010101" charset="-122"/>
                  <a:ea typeface="楷体" panose="02010609060101010101" charset="-122"/>
                </a:rPr>
                <a:t>碰撞力</a:t>
              </a:r>
              <a:r>
                <a:rPr lang="en-US" altLang="zh-CN" sz="2300" dirty="0">
                  <a:solidFill>
                    <a:schemeClr val="bg2">
                      <a:lumMod val="50000"/>
                    </a:schemeClr>
                  </a:solidFill>
                  <a:latin typeface="楷体" panose="02010609060101010101" charset="-122"/>
                  <a:ea typeface="楷体" panose="02010609060101010101" charset="-122"/>
                </a:rPr>
                <a:t> </a:t>
              </a:r>
              <a:endParaRPr lang="zh-CN" altLang="en-US" sz="2300" dirty="0">
                <a:solidFill>
                  <a:schemeClr val="bg2">
                    <a:lumMod val="50000"/>
                  </a:schemeClr>
                </a:solidFill>
                <a:latin typeface="楷体" panose="02010609060101010101" charset="-122"/>
                <a:ea typeface="楷体" panose="02010609060101010101" charset="-122"/>
              </a:endParaRP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6"/>
          <p:cNvPicPr>
            <a:picLocks noChangeAspect="1" noChangeArrowheads="1"/>
          </p:cNvPicPr>
          <p:nvPr/>
        </p:nvPicPr>
        <p:blipFill rotWithShape="1">
          <a:blip r:embed="rId3">
            <a:extLst>
              <a:ext uri="{28A0092B-C50C-407E-A947-70E740481C1C}">
                <a14:useLocalDpi xmlns:a14="http://schemas.microsoft.com/office/drawing/2010/main" val="0"/>
              </a:ext>
            </a:extLst>
          </a:blip>
          <a:srcRect l="2435" r="3522" b="14733"/>
          <a:stretch/>
        </p:blipFill>
        <p:spPr>
          <a:xfrm>
            <a:off x="124255" y="1925320"/>
            <a:ext cx="5212662" cy="2747960"/>
          </a:xfrm>
          <a:prstGeom prst="rect">
            <a:avLst/>
          </a:prstGeom>
          <a:noFill/>
          <a:ln>
            <a:noFill/>
          </a:ln>
        </p:spPr>
      </p:pic>
      <p:pic>
        <p:nvPicPr>
          <p:cNvPr id="25" name="图片 25"/>
          <p:cNvPicPr>
            <a:picLocks noChangeAspect="1" noChangeArrowheads="1"/>
          </p:cNvPicPr>
          <p:nvPr/>
        </p:nvPicPr>
        <p:blipFill>
          <a:blip r:embed="rId4">
            <a:extLst>
              <a:ext uri="{28A0092B-C50C-407E-A947-70E740481C1C}">
                <a14:useLocalDpi xmlns:a14="http://schemas.microsoft.com/office/drawing/2010/main" val="0"/>
              </a:ext>
            </a:extLst>
          </a:blip>
          <a:srcRect r="15301" b="-41471"/>
          <a:stretch>
            <a:fillRect/>
          </a:stretch>
        </p:blipFill>
        <p:spPr>
          <a:xfrm>
            <a:off x="5894705" y="1925320"/>
            <a:ext cx="4990465" cy="701675"/>
          </a:xfrm>
          <a:prstGeom prst="rect">
            <a:avLst/>
          </a:prstGeom>
          <a:noFill/>
          <a:ln>
            <a:noFill/>
          </a:ln>
        </p:spPr>
      </p:pic>
      <p:pic>
        <p:nvPicPr>
          <p:cNvPr id="2" name="图片 19"/>
          <p:cNvPicPr>
            <a:picLocks noChangeAspect="1" noChangeArrowheads="1"/>
          </p:cNvPicPr>
          <p:nvPr/>
        </p:nvPicPr>
        <p:blipFill>
          <a:blip r:embed="rId5">
            <a:extLst>
              <a:ext uri="{28A0092B-C50C-407E-A947-70E740481C1C}">
                <a14:useLocalDpi xmlns:a14="http://schemas.microsoft.com/office/drawing/2010/main" val="0"/>
              </a:ext>
            </a:extLst>
          </a:blip>
          <a:srcRect r="13356" b="-7269"/>
          <a:stretch>
            <a:fillRect/>
          </a:stretch>
        </p:blipFill>
        <p:spPr>
          <a:xfrm>
            <a:off x="5894705" y="2845435"/>
            <a:ext cx="4886960" cy="1795145"/>
          </a:xfrm>
          <a:prstGeom prst="rect">
            <a:avLst/>
          </a:prstGeom>
          <a:noFill/>
          <a:ln>
            <a:noFill/>
          </a:ln>
        </p:spPr>
      </p:pic>
      <p:pic>
        <p:nvPicPr>
          <p:cNvPr id="3" name="图片 15"/>
          <p:cNvPicPr>
            <a:picLocks noChangeAspect="1" noChangeArrowheads="1"/>
          </p:cNvPicPr>
          <p:nvPr/>
        </p:nvPicPr>
        <p:blipFill>
          <a:blip r:embed="rId6">
            <a:extLst>
              <a:ext uri="{28A0092B-C50C-407E-A947-70E740481C1C}">
                <a14:useLocalDpi xmlns:a14="http://schemas.microsoft.com/office/drawing/2010/main" val="0"/>
              </a:ext>
            </a:extLst>
          </a:blip>
          <a:srcRect r="13375" b="-2198"/>
          <a:stretch>
            <a:fillRect/>
          </a:stretch>
        </p:blipFill>
        <p:spPr>
          <a:xfrm>
            <a:off x="5794375" y="5114925"/>
            <a:ext cx="5753735" cy="708660"/>
          </a:xfrm>
          <a:prstGeom prst="rect">
            <a:avLst/>
          </a:prstGeom>
          <a:noFill/>
          <a:ln>
            <a:noFill/>
          </a:ln>
        </p:spPr>
      </p:pic>
    </p:spTree>
  </p:cSld>
  <p:clrMapOvr>
    <a:masterClrMapping/>
  </p:clrMapOvr>
  <p:transition spd="med">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rot="16200000" flipV="1">
            <a:off x="54763" y="-54769"/>
            <a:ext cx="6858001" cy="6967535"/>
          </a:xfrm>
          <a:custGeom>
            <a:avLst/>
            <a:gdLst>
              <a:gd name="connsiteX0" fmla="*/ 0 w 6858001"/>
              <a:gd name="connsiteY0" fmla="*/ 7315202 h 7315202"/>
              <a:gd name="connsiteX1" fmla="*/ 3429001 w 6858001"/>
              <a:gd name="connsiteY1" fmla="*/ 0 h 7315202"/>
              <a:gd name="connsiteX2" fmla="*/ 6858001 w 6858001"/>
              <a:gd name="connsiteY2" fmla="*/ 7315202 h 7315202"/>
              <a:gd name="connsiteX3" fmla="*/ 0 w 6858001"/>
              <a:gd name="connsiteY3" fmla="*/ 7315202 h 7315202"/>
              <a:gd name="connsiteX0-1" fmla="*/ 0 w 6858001"/>
              <a:gd name="connsiteY0-2" fmla="*/ 6986586 h 6986586"/>
              <a:gd name="connsiteX1-3" fmla="*/ 3600448 w 6858001"/>
              <a:gd name="connsiteY1-4" fmla="*/ 0 h 6986586"/>
              <a:gd name="connsiteX2-5" fmla="*/ 6858001 w 6858001"/>
              <a:gd name="connsiteY2-6" fmla="*/ 6986586 h 6986586"/>
              <a:gd name="connsiteX3-7" fmla="*/ 0 w 6858001"/>
              <a:gd name="connsiteY3-8" fmla="*/ 6986586 h 6986586"/>
              <a:gd name="connsiteX0-9" fmla="*/ 0 w 6858001"/>
              <a:gd name="connsiteY0-10" fmla="*/ 6967535 h 6967535"/>
              <a:gd name="connsiteX1-11" fmla="*/ 3657595 w 6858001"/>
              <a:gd name="connsiteY1-12" fmla="*/ 0 h 6967535"/>
              <a:gd name="connsiteX2-13" fmla="*/ 6858001 w 6858001"/>
              <a:gd name="connsiteY2-14" fmla="*/ 6967535 h 6967535"/>
              <a:gd name="connsiteX3-15" fmla="*/ 0 w 6858001"/>
              <a:gd name="connsiteY3-16" fmla="*/ 6967535 h 6967535"/>
            </a:gdLst>
            <a:ahLst/>
            <a:cxnLst>
              <a:cxn ang="0">
                <a:pos x="connsiteX0-1" y="connsiteY0-2"/>
              </a:cxn>
              <a:cxn ang="0">
                <a:pos x="connsiteX1-3" y="connsiteY1-4"/>
              </a:cxn>
              <a:cxn ang="0">
                <a:pos x="connsiteX2-5" y="connsiteY2-6"/>
              </a:cxn>
              <a:cxn ang="0">
                <a:pos x="connsiteX3-7" y="connsiteY3-8"/>
              </a:cxn>
            </a:cxnLst>
            <a:rect l="l" t="t" r="r" b="b"/>
            <a:pathLst>
              <a:path w="6858001" h="6967535">
                <a:moveTo>
                  <a:pt x="0" y="6967535"/>
                </a:moveTo>
                <a:lnTo>
                  <a:pt x="3657595" y="0"/>
                </a:lnTo>
                <a:lnTo>
                  <a:pt x="6858001" y="6967535"/>
                </a:lnTo>
                <a:lnTo>
                  <a:pt x="0" y="6967535"/>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等腰三角形 7"/>
          <p:cNvSpPr/>
          <p:nvPr/>
        </p:nvSpPr>
        <p:spPr>
          <a:xfrm rot="16200000" flipV="1">
            <a:off x="-1983588" y="1983579"/>
            <a:ext cx="6858002" cy="28908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Lst>
            <a:ahLst/>
            <a:cxnLst>
              <a:cxn ang="0">
                <a:pos x="connsiteX0-1" y="connsiteY0-2"/>
              </a:cxn>
              <a:cxn ang="0">
                <a:pos x="connsiteX1-3" y="connsiteY1-4"/>
              </a:cxn>
              <a:cxn ang="0">
                <a:pos x="connsiteX2-5" y="connsiteY2-6"/>
              </a:cxn>
              <a:cxn ang="0">
                <a:pos x="connsiteX3-7" y="connsiteY3-8"/>
              </a:cxn>
            </a:cxnLst>
            <a:rect l="l" t="t" r="r" b="b"/>
            <a:pathLst>
              <a:path w="6858002" h="2890837">
                <a:moveTo>
                  <a:pt x="0" y="2890837"/>
                </a:moveTo>
                <a:lnTo>
                  <a:pt x="1495422" y="0"/>
                </a:lnTo>
                <a:lnTo>
                  <a:pt x="6858002" y="2890837"/>
                </a:lnTo>
                <a:lnTo>
                  <a:pt x="0" y="2890837"/>
                </a:lnTo>
                <a:close/>
              </a:path>
            </a:pathLst>
          </a:cu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4329113" y="2571750"/>
            <a:ext cx="1885950" cy="1200329"/>
          </a:xfrm>
          <a:prstGeom prst="rect">
            <a:avLst/>
          </a:prstGeom>
          <a:noFill/>
        </p:spPr>
        <p:txBody>
          <a:bodyPr wrap="square" rtlCol="0">
            <a:spAutoFit/>
          </a:bodyPr>
          <a:lstStyle/>
          <a:p>
            <a:r>
              <a:rPr lang="en-US" altLang="zh-CN" sz="7200" dirty="0" smtClean="0">
                <a:solidFill>
                  <a:schemeClr val="bg1"/>
                </a:solidFill>
                <a:latin typeface="Segoe UI Symbol" panose="020B0502040204020203" pitchFamily="34" charset="0"/>
                <a:ea typeface="Segoe UI Symbol" panose="020B0502040204020203" pitchFamily="34" charset="0"/>
                <a:cs typeface="Segoe UI Black" panose="020B0A02040204020203" pitchFamily="34" charset="0"/>
              </a:rPr>
              <a:t>Part</a:t>
            </a:r>
            <a:endParaRPr lang="zh-CN" altLang="en-US" sz="7200" dirty="0">
              <a:solidFill>
                <a:schemeClr val="bg1"/>
              </a:solidFill>
              <a:latin typeface="Segoe UI Symbol" panose="020B0502040204020203" pitchFamily="34" charset="0"/>
              <a:cs typeface="Segoe UI Black" panose="020B0A02040204020203" pitchFamily="34" charset="0"/>
            </a:endParaRPr>
          </a:p>
        </p:txBody>
      </p:sp>
      <p:sp>
        <p:nvSpPr>
          <p:cNvPr id="12" name="文本框 11"/>
          <p:cNvSpPr txBox="1"/>
          <p:nvPr/>
        </p:nvSpPr>
        <p:spPr>
          <a:xfrm>
            <a:off x="6986270" y="2571750"/>
            <a:ext cx="2616835" cy="1198880"/>
          </a:xfrm>
          <a:prstGeom prst="rect">
            <a:avLst/>
          </a:prstGeom>
          <a:noFill/>
        </p:spPr>
        <p:txBody>
          <a:bodyPr wrap="square" rtlCol="0">
            <a:spAutoFit/>
          </a:bodyPr>
          <a:lstStyle/>
          <a:p>
            <a:r>
              <a:rPr lang="en-US" altLang="zh-CN" sz="7200" dirty="0" smtClean="0">
                <a:solidFill>
                  <a:schemeClr val="accent1">
                    <a:lumMod val="50000"/>
                  </a:schemeClr>
                </a:solidFill>
                <a:latin typeface="Segoe UI Symbol" panose="020B0502040204020203" pitchFamily="34" charset="0"/>
                <a:ea typeface="Segoe UI Symbol" panose="020B0502040204020203" pitchFamily="34" charset="0"/>
              </a:rPr>
              <a:t>TWO</a:t>
            </a:r>
            <a:endParaRPr lang="zh-CN" altLang="en-US" sz="7200" dirty="0">
              <a:solidFill>
                <a:schemeClr val="accent1">
                  <a:lumMod val="50000"/>
                </a:schemeClr>
              </a:solidFill>
              <a:latin typeface="Segoe UI Symbol" panose="020B0502040204020203" pitchFamily="34" charset="0"/>
            </a:endParaRPr>
          </a:p>
        </p:txBody>
      </p:sp>
      <p:sp>
        <p:nvSpPr>
          <p:cNvPr id="14" name="等腰三角形 13"/>
          <p:cNvSpPr/>
          <p:nvPr/>
        </p:nvSpPr>
        <p:spPr>
          <a:xfrm>
            <a:off x="9886945" y="5505450"/>
            <a:ext cx="2990855" cy="135255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9334500" y="5505450"/>
            <a:ext cx="2266950" cy="135255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7"/>
          <p:cNvSpPr/>
          <p:nvPr/>
        </p:nvSpPr>
        <p:spPr>
          <a:xfrm rot="16200000" flipV="1">
            <a:off x="10341767" y="5631658"/>
            <a:ext cx="1390653" cy="11382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Lst>
            <a:ahLst/>
            <a:cxnLst>
              <a:cxn ang="0">
                <a:pos x="connsiteX0-1" y="connsiteY0-2"/>
              </a:cxn>
              <a:cxn ang="0">
                <a:pos x="connsiteX1-3" y="connsiteY1-4"/>
              </a:cxn>
              <a:cxn ang="0">
                <a:pos x="connsiteX2-5" y="connsiteY2-6"/>
              </a:cxn>
              <a:cxn ang="0">
                <a:pos x="connsiteX3-7" y="connsiteY3-8"/>
              </a:cxn>
            </a:cxnLst>
            <a:rect l="l" t="t" r="r" b="b"/>
            <a:pathLst>
              <a:path w="3109533" h="1138237">
                <a:moveTo>
                  <a:pt x="0" y="661987"/>
                </a:moveTo>
                <a:lnTo>
                  <a:pt x="89747" y="0"/>
                </a:lnTo>
                <a:lnTo>
                  <a:pt x="3109533" y="1138237"/>
                </a:lnTo>
                <a:lnTo>
                  <a:pt x="0" y="661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腰三角形 7"/>
          <p:cNvSpPr/>
          <p:nvPr/>
        </p:nvSpPr>
        <p:spPr>
          <a:xfrm rot="16200000" flipV="1">
            <a:off x="11446664" y="5422106"/>
            <a:ext cx="1390653" cy="15192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 name="connsiteX0-65" fmla="*/ 0 w 3109533"/>
              <a:gd name="connsiteY0-66" fmla="*/ 947737 h 1423987"/>
              <a:gd name="connsiteX1-67" fmla="*/ 132344 w 3109533"/>
              <a:gd name="connsiteY1-68" fmla="*/ 0 h 1423987"/>
              <a:gd name="connsiteX2-69" fmla="*/ 3109533 w 3109533"/>
              <a:gd name="connsiteY2-70" fmla="*/ 1423987 h 1423987"/>
              <a:gd name="connsiteX3-71" fmla="*/ 0 w 3109533"/>
              <a:gd name="connsiteY3-72" fmla="*/ 947737 h 1423987"/>
              <a:gd name="connsiteX0-73" fmla="*/ 0 w 3109533"/>
              <a:gd name="connsiteY0-74" fmla="*/ 966787 h 1443037"/>
              <a:gd name="connsiteX1-75" fmla="*/ 132344 w 3109533"/>
              <a:gd name="connsiteY1-76" fmla="*/ 0 h 1443037"/>
              <a:gd name="connsiteX2-77" fmla="*/ 3109533 w 3109533"/>
              <a:gd name="connsiteY2-78" fmla="*/ 1443037 h 1443037"/>
              <a:gd name="connsiteX3-79" fmla="*/ 0 w 3109533"/>
              <a:gd name="connsiteY3-80" fmla="*/ 966787 h 1443037"/>
              <a:gd name="connsiteX0-81" fmla="*/ 0 w 3109533"/>
              <a:gd name="connsiteY0-82" fmla="*/ 1042987 h 1519237"/>
              <a:gd name="connsiteX1-83" fmla="*/ 47151 w 3109533"/>
              <a:gd name="connsiteY1-84" fmla="*/ 0 h 1519237"/>
              <a:gd name="connsiteX2-85" fmla="*/ 3109533 w 3109533"/>
              <a:gd name="connsiteY2-86" fmla="*/ 1519237 h 1519237"/>
              <a:gd name="connsiteX3-87" fmla="*/ 0 w 3109533"/>
              <a:gd name="connsiteY3-88" fmla="*/ 1042987 h 1519237"/>
            </a:gdLst>
            <a:ahLst/>
            <a:cxnLst>
              <a:cxn ang="0">
                <a:pos x="connsiteX0-1" y="connsiteY0-2"/>
              </a:cxn>
              <a:cxn ang="0">
                <a:pos x="connsiteX1-3" y="connsiteY1-4"/>
              </a:cxn>
              <a:cxn ang="0">
                <a:pos x="connsiteX2-5" y="connsiteY2-6"/>
              </a:cxn>
              <a:cxn ang="0">
                <a:pos x="connsiteX3-7" y="connsiteY3-8"/>
              </a:cxn>
            </a:cxnLst>
            <a:rect l="l" t="t" r="r" b="b"/>
            <a:pathLst>
              <a:path w="3109533" h="1519237">
                <a:moveTo>
                  <a:pt x="0" y="1042987"/>
                </a:moveTo>
                <a:lnTo>
                  <a:pt x="47151" y="0"/>
                </a:lnTo>
                <a:lnTo>
                  <a:pt x="3109533" y="1519237"/>
                </a:lnTo>
                <a:lnTo>
                  <a:pt x="0" y="1042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med">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764" y="57147"/>
            <a:ext cx="5899700" cy="1000238"/>
            <a:chOff x="-4764" y="57147"/>
            <a:chExt cx="5899700" cy="1000238"/>
          </a:xfrm>
        </p:grpSpPr>
        <p:grpSp>
          <p:nvGrpSpPr>
            <p:cNvPr id="14" name="组合 13"/>
            <p:cNvGrpSpPr/>
            <p:nvPr/>
          </p:nvGrpSpPr>
          <p:grpSpPr>
            <a:xfrm>
              <a:off x="-4764" y="57147"/>
              <a:ext cx="5888396" cy="914404"/>
              <a:chOff x="-4764" y="57147"/>
              <a:chExt cx="5888396" cy="914404"/>
            </a:xfrm>
          </p:grpSpPr>
          <p:sp>
            <p:nvSpPr>
              <p:cNvPr id="16" name="文本框 15"/>
              <p:cNvSpPr txBox="1"/>
              <p:nvPr/>
            </p:nvSpPr>
            <p:spPr>
              <a:xfrm>
                <a:off x="1040170" y="57147"/>
                <a:ext cx="4843462" cy="629920"/>
              </a:xfrm>
              <a:prstGeom prst="rect">
                <a:avLst/>
              </a:prstGeom>
              <a:noFill/>
            </p:spPr>
            <p:txBody>
              <a:bodyPr wrap="square" rtlCol="0">
                <a:spAutoFit/>
              </a:bodyPr>
              <a:lstStyle/>
              <a:p>
                <a:r>
                  <a:rPr lang="en-US" altLang="zh-CN" sz="3500" b="1" dirty="0" smtClean="0">
                    <a:solidFill>
                      <a:schemeClr val="accent1">
                        <a:lumMod val="75000"/>
                      </a:schemeClr>
                    </a:solidFill>
                    <a:latin typeface="楷体" panose="02010609060101010101" charset="-122"/>
                    <a:ea typeface="楷体" panose="02010609060101010101" charset="-122"/>
                    <a:cs typeface="Segoe UI Black" panose="020B0A02040204020203" pitchFamily="34" charset="0"/>
                  </a:rPr>
                  <a:t>液体从头发表面流动</a:t>
                </a:r>
              </a:p>
            </p:txBody>
          </p:sp>
          <p:grpSp>
            <p:nvGrpSpPr>
              <p:cNvPr id="17" name="组合 16"/>
              <p:cNvGrpSpPr/>
              <p:nvPr/>
            </p:nvGrpSpPr>
            <p:grpSpPr>
              <a:xfrm>
                <a:off x="-4764" y="57152"/>
                <a:ext cx="981293" cy="914399"/>
                <a:chOff x="-4764" y="57152"/>
                <a:chExt cx="981293" cy="914399"/>
              </a:xfrm>
            </p:grpSpPr>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764" y="57152"/>
                  <a:ext cx="704852" cy="914399"/>
                  <a:chOff x="-4764" y="57152"/>
                  <a:chExt cx="704852" cy="914399"/>
                </a:xfrm>
              </p:grpSpPr>
              <p:sp>
                <p:nvSpPr>
                  <p:cNvPr id="20" name="矩形 19"/>
                  <p:cNvSpPr/>
                  <p:nvPr/>
                </p:nvSpPr>
                <p:spPr>
                  <a:xfrm>
                    <a:off x="-4764" y="142875"/>
                    <a:ext cx="704852"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6372" y="57152"/>
                    <a:ext cx="575833" cy="914399"/>
                    <a:chOff x="86372" y="57152"/>
                    <a:chExt cx="575833" cy="914399"/>
                  </a:xfrm>
                </p:grpSpPr>
                <p:sp>
                  <p:nvSpPr>
                    <p:cNvPr id="22" name="文本框 21"/>
                    <p:cNvSpPr txBox="1"/>
                    <p:nvPr/>
                  </p:nvSpPr>
                  <p:spPr>
                    <a:xfrm>
                      <a:off x="124255" y="57152"/>
                      <a:ext cx="332509" cy="769441"/>
                    </a:xfrm>
                    <a:prstGeom prst="rect">
                      <a:avLst/>
                    </a:prstGeom>
                    <a:noFill/>
                  </p:spPr>
                  <p:txBody>
                    <a:bodyPr wrap="square" rtlCol="0">
                      <a:spAutoFit/>
                    </a:bodyPr>
                    <a:lstStyle/>
                    <a:p>
                      <a:r>
                        <a:rPr lang="en-US" altLang="zh-CN" sz="4400" smtClean="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44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86372" y="602219"/>
                      <a:ext cx="575833" cy="369332"/>
                    </a:xfrm>
                    <a:prstGeom prst="rect">
                      <a:avLst/>
                    </a:prstGeom>
                    <a:noFill/>
                  </p:spPr>
                  <p:txBody>
                    <a:bodyPr wrap="square" rtlCol="0">
                      <a:spAutoFit/>
                    </a:bodyPr>
                    <a:lstStyle/>
                    <a:p>
                      <a:r>
                        <a:rPr lang="en-US" altLang="zh-CN" dirty="0" smtClean="0">
                          <a:solidFill>
                            <a:schemeClr val="bg1"/>
                          </a:solidFill>
                        </a:rPr>
                        <a:t>Part</a:t>
                      </a:r>
                      <a:endParaRPr lang="zh-CN" altLang="en-US" dirty="0">
                        <a:solidFill>
                          <a:schemeClr val="bg1"/>
                        </a:solidFill>
                      </a:endParaRPr>
                    </a:p>
                  </p:txBody>
                </p:sp>
              </p:grpSp>
            </p:grpSp>
          </p:grpSp>
        </p:grpSp>
        <p:sp>
          <p:nvSpPr>
            <p:cNvPr id="15" name="文本框 14"/>
            <p:cNvSpPr txBox="1"/>
            <p:nvPr/>
          </p:nvSpPr>
          <p:spPr>
            <a:xfrm>
              <a:off x="1042987" y="612250"/>
              <a:ext cx="4851949" cy="445135"/>
            </a:xfrm>
            <a:prstGeom prst="rect">
              <a:avLst/>
            </a:prstGeom>
            <a:noFill/>
          </p:spPr>
          <p:txBody>
            <a:bodyPr wrap="square" rtlCol="0">
              <a:spAutoFit/>
            </a:bodyPr>
            <a:lstStyle/>
            <a:p>
              <a:r>
                <a:rPr lang="en-US" altLang="zh-CN" sz="2300" dirty="0">
                  <a:solidFill>
                    <a:schemeClr val="bg2">
                      <a:lumMod val="50000"/>
                    </a:schemeClr>
                  </a:solidFill>
                </a:rPr>
                <a:t> </a:t>
              </a:r>
              <a:r>
                <a:rPr lang="zh-CN" altLang="en-US" sz="2300" dirty="0">
                  <a:solidFill>
                    <a:schemeClr val="bg2">
                      <a:lumMod val="50000"/>
                    </a:schemeClr>
                  </a:solidFill>
                  <a:latin typeface="楷体" panose="02010609060101010101" charset="-122"/>
                  <a:ea typeface="楷体" panose="02010609060101010101" charset="-122"/>
                </a:rPr>
                <a:t>建模方程</a:t>
              </a:r>
            </a:p>
          </p:txBody>
        </p:sp>
      </p:grpSp>
      <p:pic>
        <p:nvPicPr>
          <p:cNvPr id="24" name="图片 23" descr="E:\图片1.png图片1"/>
          <p:cNvPicPr preferRelativeResize="0">
            <a:picLocks noChangeAspect="1"/>
          </p:cNvPicPr>
          <p:nvPr/>
        </p:nvPicPr>
        <p:blipFill>
          <a:blip r:embed="rId2"/>
          <a:srcRect/>
          <a:stretch>
            <a:fillRect/>
          </a:stretch>
        </p:blipFill>
        <p:spPr>
          <a:xfrm>
            <a:off x="-8255" y="5135245"/>
            <a:ext cx="4329430" cy="1722755"/>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a:blipFill rotWithShape="1">
            <a:blip r:embed="rId2"/>
            <a:stretch>
              <a:fillRect/>
            </a:stretch>
          </a:blipFill>
        </p:spPr>
      </p:pic>
      <p:sp>
        <p:nvSpPr>
          <p:cNvPr id="40" name="文本框 39"/>
          <p:cNvSpPr txBox="1"/>
          <p:nvPr/>
        </p:nvSpPr>
        <p:spPr>
          <a:xfrm>
            <a:off x="3690620" y="1226185"/>
            <a:ext cx="6997065" cy="4892675"/>
          </a:xfrm>
          <a:prstGeom prst="rect">
            <a:avLst/>
          </a:prstGeom>
          <a:noFill/>
        </p:spPr>
        <p:txBody>
          <a:bodyPr wrap="square" rtlCol="0">
            <a:spAutoFit/>
          </a:bodyPr>
          <a:lstStyle/>
          <a:p>
            <a:r>
              <a:rPr lang="en-US" altLang="zh-CN" sz="2400" dirty="0" err="1" smtClean="0">
                <a:latin typeface="楷体" panose="02010609060101010101" charset="-122"/>
                <a:ea typeface="楷体" panose="02010609060101010101" charset="-122"/>
              </a:rPr>
              <a:t>建模方程如下</a:t>
            </a:r>
            <a:r>
              <a:rPr lang="en-US" altLang="zh-CN" sz="2400" dirty="0" smtClean="0">
                <a:latin typeface="楷体" panose="02010609060101010101" charset="-122"/>
                <a:ea typeface="楷体" panose="02010609060101010101" charset="-122"/>
              </a:rPr>
              <a:t>：</a:t>
            </a:r>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fontAlgn="auto">
              <a:lnSpc>
                <a:spcPct val="150000"/>
              </a:lnSpc>
            </a:pPr>
            <a:r>
              <a:rPr lang="en-US" altLang="zh-CN" sz="2400" dirty="0" smtClean="0"/>
              <a:t>         </a:t>
            </a:r>
            <a:r>
              <a:rPr lang="en-US" altLang="zh-CN" sz="2400" dirty="0" smtClean="0">
                <a:latin typeface="Arial" panose="020B0604020202020204" pitchFamily="34" charset="0"/>
                <a:ea typeface="楷体" panose="02010609060101010101" charset="-122"/>
              </a:rPr>
              <a:t>其中u，h和p都是头发上的一维函数，变量p是在横截面上静水压力值，ρL是液体密度，a是由外力引起（如重力和惯性力）加速度，r是头发半径，h是液体层厚度。</a:t>
            </a:r>
          </a:p>
        </p:txBody>
      </p:sp>
      <p:pic>
        <p:nvPicPr>
          <p:cNvPr id="44" name="图片 43" descr="E:\图片1.png图片1"/>
          <p:cNvPicPr>
            <a:picLocks noChangeAspect="1"/>
          </p:cNvPicPr>
          <p:nvPr/>
        </p:nvPicPr>
        <p:blipFill>
          <a:blip r:embed="rId2"/>
          <a:srcRect/>
          <a:stretch>
            <a:fillRect/>
          </a:stretch>
        </p:blipFill>
        <p:spPr>
          <a:xfrm>
            <a:off x="7936865" y="-21590"/>
            <a:ext cx="4253865" cy="1728470"/>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7" descr="https://pic1.zhimg.com/50/v2-ba601279e2f2938e547238b0561a6771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422400" y="1409700"/>
            <a:ext cx="1767840" cy="3787140"/>
          </a:xfrm>
          <a:prstGeom prst="rect">
            <a:avLst/>
          </a:prstGeom>
          <a:noFill/>
          <a:ln>
            <a:noFill/>
          </a:ln>
        </p:spPr>
      </p:pic>
      <p:pic>
        <p:nvPicPr>
          <p:cNvPr id="3" name="图片 1"/>
          <p:cNvPicPr>
            <a:picLocks noChangeAspect="1"/>
          </p:cNvPicPr>
          <p:nvPr/>
        </p:nvPicPr>
        <p:blipFill>
          <a:blip r:embed="rId4"/>
          <a:stretch>
            <a:fillRect/>
          </a:stretch>
        </p:blipFill>
        <p:spPr>
          <a:xfrm>
            <a:off x="5128260" y="2016125"/>
            <a:ext cx="4425950" cy="1312545"/>
          </a:xfrm>
          <a:prstGeom prst="rect">
            <a:avLst/>
          </a:prstGeom>
        </p:spPr>
      </p:pic>
    </p:spTree>
  </p:cSld>
  <p:clrMapOvr>
    <a:masterClrMapping/>
  </p:clrMapOvr>
  <p:transition spd="med">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4534</TotalTime>
  <Words>566</Words>
  <Application>Microsoft Office PowerPoint</Application>
  <PresentationFormat>宽屏</PresentationFormat>
  <Paragraphs>150</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Calibri Light</vt:lpstr>
      <vt:lpstr>Calibri</vt:lpstr>
      <vt:lpstr>Tahoma</vt:lpstr>
      <vt:lpstr>Segoe UI Symbol</vt:lpstr>
      <vt:lpstr>Segoe UI Emoji</vt:lpstr>
      <vt:lpstr>楷体</vt:lpstr>
      <vt:lpstr>Segoe UI Black</vt:lpstr>
      <vt:lpstr>Arial</vt:lpstr>
      <vt:lpstr>宋体</vt:lpstr>
      <vt:lpstr>Office 主题</vt:lpstr>
      <vt:lpstr>WetHair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dc:title>
  <dc:creator>Microsoft 帐户</dc:creator>
  <cp:lastModifiedBy>Zhu Jair</cp:lastModifiedBy>
  <cp:revision>101</cp:revision>
  <dcterms:created xsi:type="dcterms:W3CDTF">2015-02-16T08:21:00Z</dcterms:created>
  <dcterms:modified xsi:type="dcterms:W3CDTF">2018-06-18T10:34:55Z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2052-10.1.0.7245</vt:lpwstr>
  </property>
</Properties>
</file>